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55"/>
  </p:notesMasterIdLst>
  <p:sldIdLst>
    <p:sldId id="2344" r:id="rId3"/>
    <p:sldId id="611" r:id="rId4"/>
    <p:sldId id="605" r:id="rId5"/>
    <p:sldId id="2361" r:id="rId6"/>
    <p:sldId id="2345" r:id="rId7"/>
    <p:sldId id="2346" r:id="rId8"/>
    <p:sldId id="2347" r:id="rId9"/>
    <p:sldId id="2348" r:id="rId10"/>
    <p:sldId id="615" r:id="rId11"/>
    <p:sldId id="2349" r:id="rId12"/>
    <p:sldId id="616" r:id="rId13"/>
    <p:sldId id="2350" r:id="rId14"/>
    <p:sldId id="2351" r:id="rId15"/>
    <p:sldId id="2352" r:id="rId16"/>
    <p:sldId id="2353" r:id="rId17"/>
    <p:sldId id="2354" r:id="rId18"/>
    <p:sldId id="2355" r:id="rId19"/>
    <p:sldId id="2356" r:id="rId20"/>
    <p:sldId id="2357" r:id="rId21"/>
    <p:sldId id="629" r:id="rId22"/>
    <p:sldId id="2358" r:id="rId23"/>
    <p:sldId id="630" r:id="rId24"/>
    <p:sldId id="631" r:id="rId25"/>
    <p:sldId id="632" r:id="rId26"/>
    <p:sldId id="634" r:id="rId27"/>
    <p:sldId id="633" r:id="rId28"/>
    <p:sldId id="635" r:id="rId29"/>
    <p:sldId id="2360" r:id="rId30"/>
    <p:sldId id="613" r:id="rId31"/>
    <p:sldId id="2359" r:id="rId32"/>
    <p:sldId id="617" r:id="rId33"/>
    <p:sldId id="621" r:id="rId34"/>
    <p:sldId id="618" r:id="rId35"/>
    <p:sldId id="622" r:id="rId36"/>
    <p:sldId id="623" r:id="rId37"/>
    <p:sldId id="619" r:id="rId38"/>
    <p:sldId id="624" r:id="rId39"/>
    <p:sldId id="625" r:id="rId40"/>
    <p:sldId id="626" r:id="rId41"/>
    <p:sldId id="620" r:id="rId42"/>
    <p:sldId id="2304" r:id="rId43"/>
    <p:sldId id="2310" r:id="rId44"/>
    <p:sldId id="308" r:id="rId45"/>
    <p:sldId id="2307" r:id="rId46"/>
    <p:sldId id="2311" r:id="rId47"/>
    <p:sldId id="2308" r:id="rId48"/>
    <p:sldId id="2321" r:id="rId49"/>
    <p:sldId id="2327" r:id="rId50"/>
    <p:sldId id="2328" r:id="rId51"/>
    <p:sldId id="2329" r:id="rId52"/>
    <p:sldId id="2339" r:id="rId53"/>
    <p:sldId id="267"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71"/>
    <a:srgbClr val="FFC000"/>
    <a:srgbClr val="EB7D7C"/>
    <a:srgbClr val="E45150"/>
    <a:srgbClr val="008C91"/>
    <a:srgbClr val="FFFFFF"/>
    <a:srgbClr val="EBF0DF"/>
    <a:srgbClr val="0052D9"/>
    <a:srgbClr val="01010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76129" autoAdjust="0"/>
  </p:normalViewPr>
  <p:slideViewPr>
    <p:cSldViewPr snapToGrid="0">
      <p:cViewPr varScale="1">
        <p:scale>
          <a:sx n="121" d="100"/>
          <a:sy n="121" d="100"/>
        </p:scale>
        <p:origin x="1776" y="9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7A127-05E9-4682-85FA-E237ADC18846}" type="datetimeFigureOut">
              <a:rPr lang="zh-CN" altLang="en-US" smtClean="0"/>
              <a:t>2025/10/20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AF58A-E278-44D1-98AF-E76C900EF3A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各位老师们好，我是王泓</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我的主要研究方向是 </a:t>
            </a:r>
            <a:r>
              <a:rPr lang="en-US" altLang="zh-CN" sz="1200" dirty="0">
                <a:latin typeface="腾讯体 W7" panose="020C08030202040F0204" pitchFamily="34" charset="-122"/>
                <a:ea typeface="腾讯体 W7" panose="020C08030202040F0204" pitchFamily="34" charset="-122"/>
              </a:rPr>
              <a:t>AI for </a:t>
            </a:r>
            <a:r>
              <a:rPr lang="zh-CN" altLang="en-US" sz="1200" dirty="0">
                <a:latin typeface="腾讯体 W7" panose="020C08030202040F0204" pitchFamily="34" charset="-122"/>
                <a:ea typeface="腾讯体 W7" panose="020C08030202040F0204" pitchFamily="34" charset="-122"/>
              </a:rPr>
              <a:t>科学计算</a:t>
            </a:r>
            <a:r>
              <a:rPr lang="en-US" altLang="zh-CN" sz="1200" dirty="0">
                <a:latin typeface="腾讯体 W7" panose="020C08030202040F0204" pitchFamily="34" charset="-122"/>
                <a:ea typeface="腾讯体 W7" panose="020C08030202040F0204" pitchFamily="34" charset="-122"/>
              </a:rPr>
              <a:t> </a:t>
            </a:r>
          </a:p>
          <a:p>
            <a:endParaRPr lang="en-US" altLang="zh-CN" dirty="0"/>
          </a:p>
          <a:p>
            <a:r>
              <a:rPr lang="zh-CN" altLang="en-US" dirty="0"/>
              <a:t>导师是王杰教授</a:t>
            </a:r>
            <a:endParaRPr lang="en-US" altLang="zh-CN" dirty="0"/>
          </a:p>
          <a:p>
            <a:endParaRPr lang="en-US" altLang="zh-CN" dirty="0"/>
          </a:p>
          <a:p>
            <a:r>
              <a:rPr lang="zh-CN" altLang="en-US" dirty="0"/>
              <a:t>下面我开始我的奖学金答辩</a:t>
            </a:r>
          </a:p>
        </p:txBody>
      </p:sp>
      <p:sp>
        <p:nvSpPr>
          <p:cNvPr id="4" name="灯片编号占位符 3"/>
          <p:cNvSpPr>
            <a:spLocks noGrp="1"/>
          </p:cNvSpPr>
          <p:nvPr>
            <p:ph type="sldNum" sz="quarter" idx="5"/>
          </p:nvPr>
        </p:nvSpPr>
        <p:spPr/>
        <p:txBody>
          <a:bodyPr/>
          <a:lstStyle/>
          <a:p>
            <a:fld id="{FB3AF58A-E278-44D1-98AF-E76C900EF3A8}" type="slidenum">
              <a:rPr lang="zh-CN" altLang="en-US" smtClean="0"/>
              <a:t>1</a:t>
            </a:fld>
            <a:endParaRPr lang="zh-CN" altLang="en-US"/>
          </a:p>
        </p:txBody>
      </p:sp>
    </p:spTree>
    <p:extLst>
      <p:ext uri="{BB962C8B-B14F-4D97-AF65-F5344CB8AC3E}">
        <p14:creationId xmlns:p14="http://schemas.microsoft.com/office/powerpoint/2010/main" val="319652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例如以上左边这个推理树的结构</a:t>
            </a:r>
            <a:endParaRPr lang="en-US" altLang="zh-CN" dirty="0"/>
          </a:p>
          <a:p>
            <a:endParaRPr lang="en-US" altLang="zh-CN" dirty="0"/>
          </a:p>
          <a:p>
            <a:r>
              <a:rPr lang="zh-CN" altLang="en-US" dirty="0"/>
              <a:t>中间表示为了完全正确 最少的减枝数 也就是中间这两个叉</a:t>
            </a:r>
            <a:endParaRPr lang="en-US" altLang="zh-CN" dirty="0"/>
          </a:p>
          <a:p>
            <a:endParaRPr lang="en-US" altLang="zh-CN" dirty="0"/>
          </a:p>
          <a:p>
            <a:r>
              <a:rPr lang="zh-CN" altLang="en-US" dirty="0"/>
              <a:t>右边表示有几种可能的节点类型，其中这种能区分正确错误的节点，也就是红色的，我们称之为关键节点</a:t>
            </a:r>
            <a:endParaRPr lang="en-US" altLang="zh-CN" dirty="0"/>
          </a:p>
          <a:p>
            <a:endParaRPr lang="en-US" altLang="zh-CN" dirty="0"/>
          </a:p>
          <a:p>
            <a:r>
              <a:rPr lang="zh-CN" altLang="en-US" dirty="0"/>
              <a:t>我们认为这个指标可以很好度量一个数据的训练难度</a:t>
            </a:r>
            <a:endParaRPr lang="en-US" altLang="zh-CN"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10</a:t>
            </a:fld>
            <a:endParaRPr lang="zh-CN" altLang="en-US"/>
          </a:p>
        </p:txBody>
      </p:sp>
    </p:spTree>
    <p:extLst>
      <p:ext uri="{BB962C8B-B14F-4D97-AF65-F5344CB8AC3E}">
        <p14:creationId xmlns:p14="http://schemas.microsoft.com/office/powerpoint/2010/main" val="184588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11</a:t>
            </a:fld>
            <a:endParaRPr lang="zh-CN" altLang="en-US"/>
          </a:p>
        </p:txBody>
      </p:sp>
    </p:spTree>
    <p:extLst>
      <p:ext uri="{BB962C8B-B14F-4D97-AF65-F5344CB8AC3E}">
        <p14:creationId xmlns:p14="http://schemas.microsoft.com/office/powerpoint/2010/main" val="172177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49098-FB98-D95C-6D97-1822681D0C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31E5D8-6D44-9305-B57C-7E6C41A7B13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D61C85-7834-A6AB-7A73-E11F565880B2}"/>
              </a:ext>
            </a:extLst>
          </p:cNvPr>
          <p:cNvSpPr>
            <a:spLocks noGrp="1"/>
          </p:cNvSpPr>
          <p:nvPr>
            <p:ph type="body" idx="1"/>
          </p:nvPr>
        </p:nvSpPr>
        <p:spPr/>
        <p:txBody>
          <a:bodyPr/>
          <a:lstStyle/>
          <a:p>
            <a:r>
              <a:rPr lang="zh-CN" altLang="en-US" dirty="0"/>
              <a:t>课题一 主要讨论的是 如何基于训练难度来设计对应的课程学习算法</a:t>
            </a:r>
            <a:endParaRPr lang="en-US" altLang="zh-CN" dirty="0"/>
          </a:p>
          <a:p>
            <a:endParaRPr lang="en-US" altLang="zh-CN" dirty="0"/>
          </a:p>
          <a:p>
            <a:r>
              <a:rPr lang="zh-CN" altLang="en-US" dirty="0"/>
              <a:t>我们快速回顾下现有做法</a:t>
            </a:r>
            <a:endParaRPr lang="en-US" altLang="zh-CN" dirty="0"/>
          </a:p>
          <a:p>
            <a:endParaRPr lang="en-US" altLang="zh-CN" dirty="0"/>
          </a:p>
          <a:p>
            <a:r>
              <a:rPr lang="zh-CN" altLang="en-US" dirty="0"/>
              <a:t>现有做法主要依据数据的正确率 来对数据进行分类 从而来做从易到难 的 课程学习</a:t>
            </a:r>
            <a:endParaRPr lang="en-US" altLang="zh-CN" dirty="0"/>
          </a:p>
          <a:p>
            <a:endParaRPr lang="en-US" altLang="zh-CN" dirty="0"/>
          </a:p>
          <a:p>
            <a:r>
              <a:rPr lang="zh-CN" altLang="en-US" dirty="0"/>
              <a:t>然而这种方法存在一些问题 正确率只能反映当前问题的回答难度，无法反映数据训练的难度</a:t>
            </a:r>
            <a:endParaRPr lang="en-US" altLang="zh-CN" dirty="0"/>
          </a:p>
          <a:p>
            <a:endParaRPr lang="en-US" altLang="zh-CN" dirty="0"/>
          </a:p>
          <a:p>
            <a:r>
              <a:rPr lang="zh-CN" altLang="en-US" dirty="0"/>
              <a:t>我们应该根据数据训练的难度来做课程学习，而非一个人为的正确率指标</a:t>
            </a:r>
            <a:endParaRPr lang="en-US" altLang="zh-CN" dirty="0"/>
          </a:p>
          <a:p>
            <a:endParaRPr lang="en-US" altLang="zh-CN" dirty="0"/>
          </a:p>
          <a:p>
            <a:r>
              <a:rPr lang="zh-CN" altLang="en-US" dirty="0"/>
              <a:t>例如这个实验例子，有些数据在训练一开始就有明显正确率提升，有些数据到最后才明显提升。</a:t>
            </a:r>
            <a:endParaRPr lang="en-US" altLang="zh-CN" dirty="0"/>
          </a:p>
          <a:p>
            <a:r>
              <a:rPr lang="zh-CN" altLang="en-US" dirty="0"/>
              <a:t>这说明他们的训练难度是不一样的，如果他们开始 结尾的正确率是一样的，而基于正确率的方法无法区分他们</a:t>
            </a:r>
            <a:endParaRPr lang="en-US" altLang="zh-CN" dirty="0"/>
          </a:p>
          <a:p>
            <a:endParaRPr lang="en-US" altLang="zh-CN" dirty="0"/>
          </a:p>
          <a:p>
            <a:r>
              <a:rPr lang="zh-CN" altLang="en-US" dirty="0"/>
              <a:t>那么就产生一个关键问题 </a:t>
            </a:r>
            <a:r>
              <a:rPr lang="zh-CN" altLang="en-US" sz="1200" b="1" dirty="0">
                <a:solidFill>
                  <a:srgbClr val="FFFFFF"/>
                </a:solidFill>
                <a:latin typeface="Helvetica Neue Medium"/>
                <a:ea typeface="Helvetica Neue Medium"/>
                <a:cs typeface="Helvetica Neue Medium"/>
                <a:sym typeface="Helvetica Neue Medium"/>
              </a:rPr>
              <a:t>什么样的度量可以衡量一个数据的训练难度？</a:t>
            </a:r>
            <a:endParaRPr lang="zh-CN" altLang="en-US" dirty="0"/>
          </a:p>
        </p:txBody>
      </p:sp>
      <p:sp>
        <p:nvSpPr>
          <p:cNvPr id="4" name="灯片编号占位符 3">
            <a:extLst>
              <a:ext uri="{FF2B5EF4-FFF2-40B4-BE49-F238E27FC236}">
                <a16:creationId xmlns:a16="http://schemas.microsoft.com/office/drawing/2014/main" id="{BA5865D8-62D6-00F7-72B7-63B946B67AB0}"/>
              </a:ext>
            </a:extLst>
          </p:cNvPr>
          <p:cNvSpPr>
            <a:spLocks noGrp="1"/>
          </p:cNvSpPr>
          <p:nvPr>
            <p:ph type="sldNum" sz="quarter" idx="5"/>
          </p:nvPr>
        </p:nvSpPr>
        <p:spPr/>
        <p:txBody>
          <a:bodyPr/>
          <a:lstStyle/>
          <a:p>
            <a:fld id="{FB3AF58A-E278-44D1-98AF-E76C900EF3A8}" type="slidenum">
              <a:rPr lang="zh-CN" altLang="en-US" smtClean="0"/>
              <a:t>12</a:t>
            </a:fld>
            <a:endParaRPr lang="zh-CN" altLang="en-US"/>
          </a:p>
        </p:txBody>
      </p:sp>
    </p:spTree>
    <p:extLst>
      <p:ext uri="{BB962C8B-B14F-4D97-AF65-F5344CB8AC3E}">
        <p14:creationId xmlns:p14="http://schemas.microsoft.com/office/powerpoint/2010/main" val="119140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13</a:t>
            </a:fld>
            <a:endParaRPr lang="zh-CN" altLang="en-US"/>
          </a:p>
        </p:txBody>
      </p:sp>
    </p:spTree>
    <p:extLst>
      <p:ext uri="{BB962C8B-B14F-4D97-AF65-F5344CB8AC3E}">
        <p14:creationId xmlns:p14="http://schemas.microsoft.com/office/powerpoint/2010/main" val="1759579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14</a:t>
            </a:fld>
            <a:endParaRPr lang="zh-CN" altLang="en-US"/>
          </a:p>
        </p:txBody>
      </p:sp>
    </p:spTree>
    <p:extLst>
      <p:ext uri="{BB962C8B-B14F-4D97-AF65-F5344CB8AC3E}">
        <p14:creationId xmlns:p14="http://schemas.microsoft.com/office/powerpoint/2010/main" val="3446320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49098-FB98-D95C-6D97-1822681D0C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31E5D8-6D44-9305-B57C-7E6C41A7B13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D61C85-7834-A6AB-7A73-E11F565880B2}"/>
              </a:ext>
            </a:extLst>
          </p:cNvPr>
          <p:cNvSpPr>
            <a:spLocks noGrp="1"/>
          </p:cNvSpPr>
          <p:nvPr>
            <p:ph type="body" idx="1"/>
          </p:nvPr>
        </p:nvSpPr>
        <p:spPr/>
        <p:txBody>
          <a:bodyPr/>
          <a:lstStyle/>
          <a:p>
            <a:r>
              <a:rPr lang="zh-CN" altLang="en-US" dirty="0"/>
              <a:t>课题一 主要讨论的是 如何基于训练难度来设计对应的课程学习算法</a:t>
            </a:r>
            <a:endParaRPr lang="en-US" altLang="zh-CN" dirty="0"/>
          </a:p>
          <a:p>
            <a:endParaRPr lang="en-US" altLang="zh-CN" dirty="0"/>
          </a:p>
          <a:p>
            <a:r>
              <a:rPr lang="zh-CN" altLang="en-US" dirty="0"/>
              <a:t>我们快速回顾下现有做法</a:t>
            </a:r>
            <a:endParaRPr lang="en-US" altLang="zh-CN" dirty="0"/>
          </a:p>
          <a:p>
            <a:endParaRPr lang="en-US" altLang="zh-CN" dirty="0"/>
          </a:p>
          <a:p>
            <a:r>
              <a:rPr lang="zh-CN" altLang="en-US" dirty="0"/>
              <a:t>现有做法主要依据数据的正确率 来对数据进行分类 从而来做从易到难 的 课程学习</a:t>
            </a:r>
            <a:endParaRPr lang="en-US" altLang="zh-CN" dirty="0"/>
          </a:p>
          <a:p>
            <a:endParaRPr lang="en-US" altLang="zh-CN" dirty="0"/>
          </a:p>
          <a:p>
            <a:r>
              <a:rPr lang="zh-CN" altLang="en-US" dirty="0"/>
              <a:t>然而这种方法存在一些问题 正确率只能反映当前问题的回答难度，无法反映数据训练的难度</a:t>
            </a:r>
            <a:endParaRPr lang="en-US" altLang="zh-CN" dirty="0"/>
          </a:p>
          <a:p>
            <a:endParaRPr lang="en-US" altLang="zh-CN" dirty="0"/>
          </a:p>
          <a:p>
            <a:r>
              <a:rPr lang="zh-CN" altLang="en-US" dirty="0"/>
              <a:t>我们应该根据数据训练的难度来做课程学习，而非一个人为的正确率指标</a:t>
            </a:r>
            <a:endParaRPr lang="en-US" altLang="zh-CN" dirty="0"/>
          </a:p>
          <a:p>
            <a:endParaRPr lang="en-US" altLang="zh-CN" dirty="0"/>
          </a:p>
          <a:p>
            <a:r>
              <a:rPr lang="zh-CN" altLang="en-US" dirty="0"/>
              <a:t>例如这个实验例子，有些数据在训练一开始就有明显正确率提升，有些数据到最后才明显提升。</a:t>
            </a:r>
            <a:endParaRPr lang="en-US" altLang="zh-CN" dirty="0"/>
          </a:p>
          <a:p>
            <a:r>
              <a:rPr lang="zh-CN" altLang="en-US" dirty="0"/>
              <a:t>这说明他们的训练难度是不一样的，如果他们开始 结尾的正确率是一样的，而基于正确率的方法无法区分他们</a:t>
            </a:r>
            <a:endParaRPr lang="en-US" altLang="zh-CN" dirty="0"/>
          </a:p>
          <a:p>
            <a:endParaRPr lang="en-US" altLang="zh-CN" dirty="0"/>
          </a:p>
          <a:p>
            <a:r>
              <a:rPr lang="zh-CN" altLang="en-US" dirty="0"/>
              <a:t>那么就产生一个关键问题 </a:t>
            </a:r>
            <a:r>
              <a:rPr lang="zh-CN" altLang="en-US" sz="1200" b="1" dirty="0">
                <a:solidFill>
                  <a:srgbClr val="FFFFFF"/>
                </a:solidFill>
                <a:latin typeface="Helvetica Neue Medium"/>
                <a:ea typeface="Helvetica Neue Medium"/>
                <a:cs typeface="Helvetica Neue Medium"/>
                <a:sym typeface="Helvetica Neue Medium"/>
              </a:rPr>
              <a:t>什么样的度量可以衡量一个数据的训练难度？</a:t>
            </a:r>
            <a:endParaRPr lang="zh-CN" altLang="en-US" dirty="0"/>
          </a:p>
        </p:txBody>
      </p:sp>
      <p:sp>
        <p:nvSpPr>
          <p:cNvPr id="4" name="灯片编号占位符 3">
            <a:extLst>
              <a:ext uri="{FF2B5EF4-FFF2-40B4-BE49-F238E27FC236}">
                <a16:creationId xmlns:a16="http://schemas.microsoft.com/office/drawing/2014/main" id="{BA5865D8-62D6-00F7-72B7-63B946B67AB0}"/>
              </a:ext>
            </a:extLst>
          </p:cNvPr>
          <p:cNvSpPr>
            <a:spLocks noGrp="1"/>
          </p:cNvSpPr>
          <p:nvPr>
            <p:ph type="sldNum" sz="quarter" idx="5"/>
          </p:nvPr>
        </p:nvSpPr>
        <p:spPr/>
        <p:txBody>
          <a:bodyPr/>
          <a:lstStyle/>
          <a:p>
            <a:fld id="{FB3AF58A-E278-44D1-98AF-E76C900EF3A8}" type="slidenum">
              <a:rPr lang="zh-CN" altLang="en-US" smtClean="0"/>
              <a:t>15</a:t>
            </a:fld>
            <a:endParaRPr lang="zh-CN" altLang="en-US"/>
          </a:p>
        </p:txBody>
      </p:sp>
    </p:spTree>
    <p:extLst>
      <p:ext uri="{BB962C8B-B14F-4D97-AF65-F5344CB8AC3E}">
        <p14:creationId xmlns:p14="http://schemas.microsoft.com/office/powerpoint/2010/main" val="275086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16</a:t>
            </a:fld>
            <a:endParaRPr lang="zh-CN" altLang="en-US"/>
          </a:p>
        </p:txBody>
      </p:sp>
    </p:spTree>
    <p:extLst>
      <p:ext uri="{BB962C8B-B14F-4D97-AF65-F5344CB8AC3E}">
        <p14:creationId xmlns:p14="http://schemas.microsoft.com/office/powerpoint/2010/main" val="187879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17</a:t>
            </a:fld>
            <a:endParaRPr lang="zh-CN" altLang="en-US"/>
          </a:p>
        </p:txBody>
      </p:sp>
    </p:spTree>
    <p:extLst>
      <p:ext uri="{BB962C8B-B14F-4D97-AF65-F5344CB8AC3E}">
        <p14:creationId xmlns:p14="http://schemas.microsoft.com/office/powerpoint/2010/main" val="3902765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18</a:t>
            </a:fld>
            <a:endParaRPr lang="zh-CN" altLang="en-US"/>
          </a:p>
        </p:txBody>
      </p:sp>
    </p:spTree>
    <p:extLst>
      <p:ext uri="{BB962C8B-B14F-4D97-AF65-F5344CB8AC3E}">
        <p14:creationId xmlns:p14="http://schemas.microsoft.com/office/powerpoint/2010/main" val="2684479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19</a:t>
            </a:fld>
            <a:endParaRPr lang="zh-CN" altLang="en-US"/>
          </a:p>
        </p:txBody>
      </p:sp>
    </p:spTree>
    <p:extLst>
      <p:ext uri="{BB962C8B-B14F-4D97-AF65-F5344CB8AC3E}">
        <p14:creationId xmlns:p14="http://schemas.microsoft.com/office/powerpoint/2010/main" val="155485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我主要由以下两个部分展开</a:t>
            </a:r>
          </a:p>
        </p:txBody>
      </p:sp>
      <p:sp>
        <p:nvSpPr>
          <p:cNvPr id="4" name="灯片编号占位符 3"/>
          <p:cNvSpPr>
            <a:spLocks noGrp="1"/>
          </p:cNvSpPr>
          <p:nvPr>
            <p:ph type="sldNum" sz="quarter" idx="5"/>
          </p:nvPr>
        </p:nvSpPr>
        <p:spPr/>
        <p:txBody>
          <a:bodyPr/>
          <a:lstStyle/>
          <a:p>
            <a:fld id="{FB3AF58A-E278-44D1-98AF-E76C900EF3A8}" type="slidenum">
              <a:rPr lang="zh-CN" altLang="en-US" smtClean="0"/>
              <a:t>2</a:t>
            </a:fld>
            <a:endParaRPr lang="zh-CN" altLang="en-US"/>
          </a:p>
        </p:txBody>
      </p:sp>
    </p:spTree>
    <p:extLst>
      <p:ext uri="{BB962C8B-B14F-4D97-AF65-F5344CB8AC3E}">
        <p14:creationId xmlns:p14="http://schemas.microsoft.com/office/powerpoint/2010/main" val="134487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下面我来介绍，我在腾讯实习期间 主要的成果产出</a:t>
            </a:r>
            <a:endParaRPr lang="en-US" altLang="zh-CN" dirty="0"/>
          </a:p>
          <a:p>
            <a:endParaRPr lang="en-US" altLang="zh-CN" dirty="0"/>
          </a:p>
          <a:p>
            <a:endParaRPr lang="en-US" altLang="zh-CN" dirty="0"/>
          </a:p>
          <a:p>
            <a:r>
              <a:rPr lang="zh-CN" altLang="en-US" dirty="0"/>
              <a:t>我先快速介绍下背景</a:t>
            </a:r>
            <a:endParaRPr lang="en-US" altLang="zh-CN" dirty="0"/>
          </a:p>
          <a:p>
            <a:r>
              <a:rPr lang="zh-CN" altLang="en-US" dirty="0"/>
              <a:t>我讨论的主题是 强化学习在大模型领域的应用</a:t>
            </a:r>
            <a:endParaRPr lang="en-US" altLang="zh-CN" dirty="0"/>
          </a:p>
          <a:p>
            <a:endParaRPr lang="en-US" altLang="zh-CN" dirty="0"/>
          </a:p>
          <a:p>
            <a:endParaRPr lang="en-US" altLang="zh-CN" dirty="0"/>
          </a:p>
          <a:p>
            <a:r>
              <a:rPr lang="zh-CN" altLang="en-US" dirty="0"/>
              <a:t>强化学习 大模型算法 已经被广泛应用在大模型领域</a:t>
            </a:r>
            <a:endParaRPr lang="en-US" altLang="zh-CN" dirty="0"/>
          </a:p>
          <a:p>
            <a:r>
              <a:rPr lang="zh-CN" altLang="en-US" dirty="0"/>
              <a:t>例如</a:t>
            </a:r>
            <a:r>
              <a:rPr lang="en-US" altLang="zh-CN" dirty="0" err="1"/>
              <a:t>deepseek</a:t>
            </a:r>
            <a:r>
              <a:rPr lang="zh-CN" altLang="en-US" dirty="0"/>
              <a:t>的</a:t>
            </a:r>
            <a:r>
              <a:rPr lang="en-US" altLang="zh-CN" dirty="0" err="1"/>
              <a:t>grpo</a:t>
            </a:r>
            <a:r>
              <a:rPr lang="zh-CN" altLang="en-US" dirty="0"/>
              <a:t>、字节的</a:t>
            </a:r>
            <a:r>
              <a:rPr lang="en-US" altLang="zh-CN" dirty="0" err="1"/>
              <a:t>dapo</a:t>
            </a:r>
            <a:r>
              <a:rPr lang="zh-CN" altLang="en-US" dirty="0"/>
              <a:t>等等</a:t>
            </a:r>
            <a:endParaRPr lang="en-US" altLang="zh-CN" dirty="0"/>
          </a:p>
          <a:p>
            <a:endParaRPr lang="en-US" altLang="zh-CN" dirty="0"/>
          </a:p>
          <a:p>
            <a:r>
              <a:rPr lang="zh-CN" altLang="en-US" dirty="0"/>
              <a:t>这些算法和大模型预训练之间的关系 </a:t>
            </a:r>
            <a:endParaRPr lang="en-US" altLang="zh-CN" dirty="0"/>
          </a:p>
          <a:p>
            <a:r>
              <a:rPr lang="zh-CN" altLang="en-US" dirty="0"/>
              <a:t>类似于 预训练是为了让大模型知道怎么说话，而强化学习是通过正确性奖励、格式奖励让大模型知道怎么说好话</a:t>
            </a:r>
            <a:endParaRPr lang="en-US" altLang="zh-CN" dirty="0"/>
          </a:p>
          <a:p>
            <a:endParaRPr lang="en-US" altLang="zh-CN" dirty="0"/>
          </a:p>
          <a:p>
            <a:r>
              <a:rPr lang="zh-CN" altLang="en-US" dirty="0"/>
              <a:t>通过让原始大模型生成答案，然后不断强化其中好的答案，从而让大模型对齐人类的喜好</a:t>
            </a:r>
            <a:endParaRPr lang="en-US" altLang="zh-CN" dirty="0"/>
          </a:p>
          <a:p>
            <a:endParaRPr lang="en-US" altLang="zh-CN" dirty="0"/>
          </a:p>
          <a:p>
            <a:endParaRPr lang="en-US" altLang="zh-CN" dirty="0"/>
          </a:p>
          <a:p>
            <a:r>
              <a:rPr lang="zh-CN" altLang="en-US" dirty="0"/>
              <a:t>其中的关键问题就是 如何分析强化学习过程中大模型性能的变化 以及 如何设计更好的强化学习算法</a:t>
            </a:r>
            <a:endParaRPr lang="en-US" altLang="zh-CN"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20</a:t>
            </a:fld>
            <a:endParaRPr lang="zh-CN" altLang="en-US"/>
          </a:p>
        </p:txBody>
      </p:sp>
    </p:spTree>
    <p:extLst>
      <p:ext uri="{BB962C8B-B14F-4D97-AF65-F5344CB8AC3E}">
        <p14:creationId xmlns:p14="http://schemas.microsoft.com/office/powerpoint/2010/main" val="365453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课题一 主要讨论的是 如何基于训练难度来设计对应的课程学习算法</a:t>
            </a:r>
            <a:endParaRPr lang="en-US" altLang="zh-CN" dirty="0"/>
          </a:p>
          <a:p>
            <a:endParaRPr lang="en-US" altLang="zh-CN" dirty="0"/>
          </a:p>
          <a:p>
            <a:r>
              <a:rPr lang="zh-CN" altLang="en-US" dirty="0"/>
              <a:t>我们快速回顾下现有做法</a:t>
            </a:r>
            <a:endParaRPr lang="en-US" altLang="zh-CN" dirty="0"/>
          </a:p>
          <a:p>
            <a:endParaRPr lang="en-US" altLang="zh-CN" dirty="0"/>
          </a:p>
          <a:p>
            <a:r>
              <a:rPr lang="zh-CN" altLang="en-US" dirty="0"/>
              <a:t>现有做法主要依据数据的正确率 来对数据进行分类 从而来做从易到难 的 课程学习</a:t>
            </a:r>
            <a:endParaRPr lang="en-US" altLang="zh-CN" dirty="0"/>
          </a:p>
          <a:p>
            <a:endParaRPr lang="en-US" altLang="zh-CN" dirty="0"/>
          </a:p>
          <a:p>
            <a:r>
              <a:rPr lang="zh-CN" altLang="en-US" dirty="0"/>
              <a:t>然而这种方法存在一些问题 正确率只能反映当前问题的回答难度，无法反映数据训练的难度</a:t>
            </a:r>
            <a:endParaRPr lang="en-US" altLang="zh-CN" dirty="0"/>
          </a:p>
          <a:p>
            <a:endParaRPr lang="en-US" altLang="zh-CN" dirty="0"/>
          </a:p>
          <a:p>
            <a:r>
              <a:rPr lang="zh-CN" altLang="en-US" dirty="0"/>
              <a:t>我们应该根据数据训练的难度来做课程学习，而非一个人为的正确率指标</a:t>
            </a:r>
            <a:endParaRPr lang="en-US" altLang="zh-CN" dirty="0"/>
          </a:p>
          <a:p>
            <a:endParaRPr lang="en-US" altLang="zh-CN" dirty="0"/>
          </a:p>
          <a:p>
            <a:r>
              <a:rPr lang="zh-CN" altLang="en-US" dirty="0"/>
              <a:t>例如这个实验例子，有些数据在训练一开始就有明显正确率提升，有些数据到最后才明显提升。</a:t>
            </a:r>
            <a:endParaRPr lang="en-US" altLang="zh-CN" dirty="0"/>
          </a:p>
          <a:p>
            <a:r>
              <a:rPr lang="zh-CN" altLang="en-US" dirty="0"/>
              <a:t>这说明他们的训练难度是不一样的，如果他们开始 结尾的正确率是一样的，而基于正确率的方法无法区分他们</a:t>
            </a:r>
            <a:endParaRPr lang="en-US" altLang="zh-CN" dirty="0"/>
          </a:p>
          <a:p>
            <a:endParaRPr lang="en-US" altLang="zh-CN" dirty="0"/>
          </a:p>
          <a:p>
            <a:r>
              <a:rPr lang="zh-CN" altLang="en-US" dirty="0"/>
              <a:t>那么就产生一个关键问题 </a:t>
            </a:r>
            <a:r>
              <a:rPr lang="zh-CN" altLang="en-US" sz="1200" b="1" dirty="0">
                <a:solidFill>
                  <a:srgbClr val="FFFFFF"/>
                </a:solidFill>
                <a:latin typeface="Helvetica Neue Medium"/>
                <a:ea typeface="Helvetica Neue Medium"/>
                <a:cs typeface="Helvetica Neue Medium"/>
                <a:sym typeface="Helvetica Neue Medium"/>
              </a:rPr>
              <a:t>什么样的度量可以衡量一个数据的训练难度？</a:t>
            </a:r>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21</a:t>
            </a:fld>
            <a:endParaRPr lang="zh-CN" altLang="en-US"/>
          </a:p>
        </p:txBody>
      </p:sp>
    </p:spTree>
    <p:extLst>
      <p:ext uri="{BB962C8B-B14F-4D97-AF65-F5344CB8AC3E}">
        <p14:creationId xmlns:p14="http://schemas.microsoft.com/office/powerpoint/2010/main" val="254324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22</a:t>
            </a:fld>
            <a:endParaRPr lang="zh-CN" altLang="en-US"/>
          </a:p>
        </p:txBody>
      </p:sp>
    </p:spTree>
    <p:extLst>
      <p:ext uri="{BB962C8B-B14F-4D97-AF65-F5344CB8AC3E}">
        <p14:creationId xmlns:p14="http://schemas.microsoft.com/office/powerpoint/2010/main" val="426043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23</a:t>
            </a:fld>
            <a:endParaRPr lang="zh-CN" altLang="en-US"/>
          </a:p>
        </p:txBody>
      </p:sp>
    </p:spTree>
    <p:extLst>
      <p:ext uri="{BB962C8B-B14F-4D97-AF65-F5344CB8AC3E}">
        <p14:creationId xmlns:p14="http://schemas.microsoft.com/office/powerpoint/2010/main" val="2143310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25</a:t>
            </a:fld>
            <a:endParaRPr lang="zh-CN" altLang="en-US"/>
          </a:p>
        </p:txBody>
      </p:sp>
    </p:spTree>
    <p:extLst>
      <p:ext uri="{BB962C8B-B14F-4D97-AF65-F5344CB8AC3E}">
        <p14:creationId xmlns:p14="http://schemas.microsoft.com/office/powerpoint/2010/main" val="3913995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26</a:t>
            </a:fld>
            <a:endParaRPr lang="zh-CN" altLang="en-US"/>
          </a:p>
        </p:txBody>
      </p:sp>
    </p:spTree>
    <p:extLst>
      <p:ext uri="{BB962C8B-B14F-4D97-AF65-F5344CB8AC3E}">
        <p14:creationId xmlns:p14="http://schemas.microsoft.com/office/powerpoint/2010/main" val="1242557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为此我们首先进行了验证实验</a:t>
            </a:r>
            <a:endParaRPr lang="en-US" altLang="zh-CN" dirty="0"/>
          </a:p>
          <a:p>
            <a:r>
              <a:rPr lang="zh-CN" altLang="en-US" dirty="0"/>
              <a:t>如左图，我们观察一些数据上 关键节点数量 随训练的变化</a:t>
            </a:r>
            <a:endParaRPr lang="en-US" altLang="zh-CN" dirty="0"/>
          </a:p>
          <a:p>
            <a:r>
              <a:rPr lang="zh-CN" altLang="en-US" dirty="0"/>
              <a:t>发现其随着训练的进行，关键节点数量会下降，说明了该指标的合理性</a:t>
            </a:r>
            <a:endParaRPr lang="en-US" altLang="zh-CN" dirty="0"/>
          </a:p>
          <a:p>
            <a:endParaRPr lang="en-US" altLang="zh-CN" dirty="0"/>
          </a:p>
          <a:p>
            <a:r>
              <a:rPr lang="zh-CN" altLang="en-US" dirty="0"/>
              <a:t>然后我们利用关键节点数对数据进行分类，</a:t>
            </a:r>
            <a:endParaRPr lang="en-US" altLang="zh-CN" dirty="0"/>
          </a:p>
          <a:p>
            <a:r>
              <a:rPr lang="zh-CN" altLang="en-US" dirty="0"/>
              <a:t>训练过程中以关键节点数为指标，从小到大的使用对应的数据。从而进行课程学习</a:t>
            </a:r>
            <a:endParaRPr lang="en-US" altLang="zh-CN" dirty="0"/>
          </a:p>
          <a:p>
            <a:r>
              <a:rPr lang="zh-CN" altLang="en-US" dirty="0"/>
              <a:t>如右图所示</a:t>
            </a:r>
            <a:endParaRPr lang="en-US" altLang="zh-CN" dirty="0"/>
          </a:p>
          <a:p>
            <a:r>
              <a:rPr lang="zh-CN" altLang="en-US" dirty="0"/>
              <a:t>相关正确率提升</a:t>
            </a:r>
            <a:r>
              <a:rPr lang="en-US" altLang="zh-CN" dirty="0"/>
              <a:t>5-10% </a:t>
            </a:r>
          </a:p>
          <a:p>
            <a:endParaRPr lang="en-US" altLang="zh-CN" dirty="0"/>
          </a:p>
          <a:p>
            <a:r>
              <a:rPr lang="zh-CN" altLang="en-US" dirty="0"/>
              <a:t>目前我们正在进行完整实验 同时进行论文写作</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27</a:t>
            </a:fld>
            <a:endParaRPr lang="zh-CN" altLang="en-US"/>
          </a:p>
        </p:txBody>
      </p:sp>
    </p:spTree>
    <p:extLst>
      <p:ext uri="{BB962C8B-B14F-4D97-AF65-F5344CB8AC3E}">
        <p14:creationId xmlns:p14="http://schemas.microsoft.com/office/powerpoint/2010/main" val="170235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我主要由以下两个部分展开</a:t>
            </a:r>
          </a:p>
        </p:txBody>
      </p:sp>
      <p:sp>
        <p:nvSpPr>
          <p:cNvPr id="4" name="灯片编号占位符 3"/>
          <p:cNvSpPr>
            <a:spLocks noGrp="1"/>
          </p:cNvSpPr>
          <p:nvPr>
            <p:ph type="sldNum" sz="quarter" idx="5"/>
          </p:nvPr>
        </p:nvSpPr>
        <p:spPr/>
        <p:txBody>
          <a:bodyPr/>
          <a:lstStyle/>
          <a:p>
            <a:fld id="{FB3AF58A-E278-44D1-98AF-E76C900EF3A8}" type="slidenum">
              <a:rPr lang="zh-CN" altLang="en-US" smtClean="0"/>
              <a:t>28</a:t>
            </a:fld>
            <a:endParaRPr lang="zh-CN" altLang="en-US"/>
          </a:p>
        </p:txBody>
      </p:sp>
    </p:spTree>
    <p:extLst>
      <p:ext uri="{BB962C8B-B14F-4D97-AF65-F5344CB8AC3E}">
        <p14:creationId xmlns:p14="http://schemas.microsoft.com/office/powerpoint/2010/main" val="672666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下面我来介绍，我的产出</a:t>
            </a:r>
            <a:endParaRPr lang="en-US" altLang="zh-CN" dirty="0"/>
          </a:p>
          <a:p>
            <a:endParaRPr lang="en-US" altLang="zh-CN" dirty="0"/>
          </a:p>
          <a:p>
            <a:endParaRPr lang="en-US" altLang="zh-CN" dirty="0"/>
          </a:p>
          <a:p>
            <a:r>
              <a:rPr lang="zh-CN" altLang="en-US" dirty="0"/>
              <a:t>我先快速介绍下背景</a:t>
            </a:r>
            <a:endParaRPr lang="en-US" altLang="zh-CN" dirty="0"/>
          </a:p>
          <a:p>
            <a:r>
              <a:rPr lang="zh-CN" altLang="en-US" dirty="0"/>
              <a:t>我讨论的主题是 </a:t>
            </a:r>
            <a:r>
              <a:rPr lang="en-US" altLang="zh-CN" dirty="0"/>
              <a:t>AI</a:t>
            </a:r>
            <a:r>
              <a:rPr lang="zh-CN" altLang="en-US" dirty="0"/>
              <a:t>和科学计算的结合</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科学计算 </a:t>
            </a:r>
            <a:r>
              <a:rPr lang="zh-CN" altLang="en-US" dirty="0"/>
              <a:t>例如矩阵计算、物理仿真等等 问题</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一直以来 国家战略层面的“卡脖子问题”</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比如 市面上最好的矩阵计算软件</a:t>
            </a:r>
            <a:r>
              <a:rPr kumimoji="0" lang="en-US" altLang="zh-CN" sz="12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rPr>
              <a:t>matlab</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就把科大等高校封了</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endParaRPr lang="en-US" altLang="zh-CN" dirty="0"/>
          </a:p>
          <a:p>
            <a:r>
              <a:rPr lang="zh-CN" altLang="en-US" dirty="0"/>
              <a:t>现在国内外各大企业都在积极开发 </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AI</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for </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科学计算的新范式</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比如 华为的 </a:t>
            </a:r>
            <a:r>
              <a:rPr kumimoji="0" lang="en-US" altLang="zh-CN" sz="12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rPr>
              <a:t>mindspore</a:t>
            </a: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百度的 飞桨 等</a:t>
            </a:r>
            <a:endParaRPr lang="en-US" altLang="zh-CN" dirty="0"/>
          </a:p>
          <a:p>
            <a:endParaRPr lang="en-US" altLang="zh-CN" dirty="0"/>
          </a:p>
          <a:p>
            <a:r>
              <a:rPr lang="zh-CN" altLang="en-US" dirty="0"/>
              <a:t>我们希望通过</a:t>
            </a:r>
            <a:r>
              <a:rPr lang="en-US" altLang="zh-CN" dirty="0"/>
              <a:t>ai</a:t>
            </a:r>
            <a:r>
              <a:rPr lang="zh-CN" altLang="en-US" dirty="0"/>
              <a:t>的结合，解决传统科学计算中 </a:t>
            </a:r>
            <a:r>
              <a:rPr lang="zh-CN" altLang="en-US" sz="1200" dirty="0"/>
              <a:t>维数爆炸、参数敏感等问题</a:t>
            </a:r>
            <a:br>
              <a:rPr lang="en-US" altLang="zh-CN" sz="1200" dirty="0"/>
            </a:br>
            <a:r>
              <a:rPr lang="zh-CN" altLang="en-US" sz="1200" dirty="0"/>
              <a:t>我的主要工作就是从不同的科学计算问题出发，</a:t>
            </a:r>
            <a:endParaRPr lang="en-US" altLang="zh-CN" sz="1200" dirty="0"/>
          </a:p>
          <a:p>
            <a:r>
              <a:rPr lang="zh-CN" altLang="en-US" sz="1200" dirty="0"/>
              <a:t>根据其特点 处理和</a:t>
            </a:r>
            <a:r>
              <a:rPr lang="en-US" altLang="zh-CN" sz="1200" dirty="0"/>
              <a:t>ai</a:t>
            </a:r>
            <a:r>
              <a:rPr lang="zh-CN" altLang="en-US" sz="1200" dirty="0"/>
              <a:t>结合过程中遇到的问题</a:t>
            </a:r>
            <a:endParaRPr lang="en-US" altLang="zh-CN"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29</a:t>
            </a:fld>
            <a:endParaRPr lang="zh-CN" altLang="en-US"/>
          </a:p>
        </p:txBody>
      </p:sp>
    </p:spTree>
    <p:extLst>
      <p:ext uri="{BB962C8B-B14F-4D97-AF65-F5344CB8AC3E}">
        <p14:creationId xmlns:p14="http://schemas.microsoft.com/office/powerpoint/2010/main" val="756575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具体来说，我主要讨论了以下四个问题</a:t>
            </a:r>
            <a:br>
              <a:rPr lang="en-US" altLang="zh-CN" dirty="0"/>
            </a:br>
            <a:endParaRPr lang="en-US" altLang="zh-CN" dirty="0"/>
          </a:p>
          <a:p>
            <a:br>
              <a:rPr lang="en-US" altLang="zh-CN" dirty="0"/>
            </a:br>
            <a:r>
              <a:rPr lang="zh-CN" altLang="en-US" dirty="0"/>
              <a:t>第一 传统 特征值算法 的维数灾难问题</a:t>
            </a:r>
            <a:endParaRPr lang="en-US" altLang="zh-CN" dirty="0"/>
          </a:p>
          <a:p>
            <a:endParaRPr lang="en-US" altLang="zh-CN" dirty="0"/>
          </a:p>
          <a:p>
            <a:r>
              <a:rPr lang="zh-CN" altLang="en-US" dirty="0"/>
              <a:t>第二 传统 线性方程组算法求解时 对预处理参数敏感的问题</a:t>
            </a:r>
            <a:endParaRPr lang="en-US" altLang="zh-CN" dirty="0"/>
          </a:p>
          <a:p>
            <a:endParaRPr lang="en-US" altLang="zh-CN" dirty="0"/>
          </a:p>
          <a:p>
            <a:r>
              <a:rPr lang="zh-CN" altLang="en-US" dirty="0"/>
              <a:t>第三 现有 神经算子 难以同时求解多类</a:t>
            </a:r>
            <a:r>
              <a:rPr lang="en-US" altLang="zh-CN" dirty="0"/>
              <a:t>PDE</a:t>
            </a:r>
            <a:r>
              <a:rPr lang="zh-CN" altLang="en-US" dirty="0"/>
              <a:t>的问题，</a:t>
            </a:r>
            <a:endParaRPr lang="en-US" altLang="zh-CN" dirty="0"/>
          </a:p>
          <a:p>
            <a:r>
              <a:rPr lang="zh-CN" altLang="en-US" dirty="0"/>
              <a:t>神经算子是一种神经网络端到端求解</a:t>
            </a:r>
            <a:r>
              <a:rPr lang="en-US" altLang="zh-CN" dirty="0"/>
              <a:t>PDE</a:t>
            </a:r>
            <a:r>
              <a:rPr lang="zh-CN" altLang="en-US" dirty="0"/>
              <a:t>的算法</a:t>
            </a:r>
            <a:endParaRPr lang="en-US" altLang="zh-CN" dirty="0"/>
          </a:p>
          <a:p>
            <a:endParaRPr lang="en-US" altLang="zh-CN" dirty="0"/>
          </a:p>
          <a:p>
            <a:r>
              <a:rPr lang="zh-CN" altLang="en-US" dirty="0"/>
              <a:t>第四 现有 神经算子所需数据集生成开销过大的问题 </a:t>
            </a:r>
            <a:endParaRPr lang="en-US" altLang="zh-CN" dirty="0"/>
          </a:p>
          <a:p>
            <a:endParaRPr lang="en-US" altLang="zh-CN" dirty="0"/>
          </a:p>
          <a:p>
            <a:endParaRPr lang="en-US" altLang="zh-CN" dirty="0"/>
          </a:p>
          <a:p>
            <a:r>
              <a:rPr lang="zh-CN" altLang="en-US" dirty="0"/>
              <a:t>他们每个分别对应我的一篇论文</a:t>
            </a:r>
            <a:endParaRPr lang="en-US" altLang="zh-CN" dirty="0"/>
          </a:p>
          <a:p>
            <a:r>
              <a:rPr lang="zh-CN" altLang="en-US" dirty="0"/>
              <a:t>下面我来逐个详细介绍</a:t>
            </a:r>
            <a:endParaRPr lang="en-US" altLang="zh-CN"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30</a:t>
            </a:fld>
            <a:endParaRPr lang="zh-CN" altLang="en-US"/>
          </a:p>
        </p:txBody>
      </p:sp>
    </p:spTree>
    <p:extLst>
      <p:ext uri="{BB962C8B-B14F-4D97-AF65-F5344CB8AC3E}">
        <p14:creationId xmlns:p14="http://schemas.microsoft.com/office/powerpoint/2010/main" val="157076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600"/>
              </a:spcAft>
            </a:pPr>
            <a:r>
              <a:rPr lang="zh-CN" altLang="en-US" sz="1200" kern="1200" dirty="0">
                <a:solidFill>
                  <a:schemeClr val="tx1">
                    <a:lumMod val="75000"/>
                    <a:lumOff val="25000"/>
                  </a:schemeClr>
                </a:solidFill>
                <a:latin typeface="+mj-ea"/>
                <a:ea typeface="+mn-ea"/>
                <a:cs typeface="+mn-cs"/>
              </a:rPr>
              <a:t>首先是我的个人信息</a:t>
            </a:r>
            <a:endParaRPr lang="en-US" altLang="zh-CN" sz="1200" kern="1200" dirty="0">
              <a:solidFill>
                <a:schemeClr val="tx1">
                  <a:lumMod val="75000"/>
                  <a:lumOff val="25000"/>
                </a:schemeClr>
              </a:solidFill>
              <a:latin typeface="+mj-ea"/>
              <a:ea typeface="+mn-ea"/>
              <a:cs typeface="+mn-cs"/>
            </a:endParaRPr>
          </a:p>
          <a:p>
            <a:pPr>
              <a:spcAft>
                <a:spcPts val="600"/>
              </a:spcAft>
            </a:pP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我今年</a:t>
            </a:r>
            <a:r>
              <a:rPr lang="en-US" altLang="zh-CN" sz="1200" kern="1200" dirty="0">
                <a:solidFill>
                  <a:schemeClr val="tx1">
                    <a:lumMod val="75000"/>
                    <a:lumOff val="25000"/>
                  </a:schemeClr>
                </a:solidFill>
                <a:latin typeface="+mj-ea"/>
                <a:ea typeface="+mn-ea"/>
                <a:cs typeface="+mn-cs"/>
              </a:rPr>
              <a:t>25</a:t>
            </a:r>
            <a:r>
              <a:rPr lang="zh-CN" altLang="en-US" sz="1200" kern="1200" dirty="0">
                <a:solidFill>
                  <a:schemeClr val="tx1">
                    <a:lumMod val="75000"/>
                    <a:lumOff val="25000"/>
                  </a:schemeClr>
                </a:solidFill>
                <a:latin typeface="+mj-ea"/>
                <a:ea typeface="+mn-ea"/>
                <a:cs typeface="+mn-cs"/>
              </a:rPr>
              <a:t>岁 本硕博均就读于 中科大 预计明年毕业</a:t>
            </a: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本科是在少院学 理论物理 </a:t>
            </a: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硕士 学的是 计算数学</a:t>
            </a: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博士 转来信息学院做</a:t>
            </a:r>
            <a:r>
              <a:rPr lang="en-US" altLang="zh-CN" sz="1200" dirty="0"/>
              <a:t>AI</a:t>
            </a:r>
            <a:r>
              <a:rPr lang="zh-CN" altLang="en-US" sz="1200" dirty="0"/>
              <a:t> </a:t>
            </a:r>
            <a:r>
              <a:rPr lang="en-US" altLang="zh-CN" sz="1200" dirty="0"/>
              <a:t>for </a:t>
            </a:r>
            <a:r>
              <a:rPr lang="zh-CN" altLang="en-US" sz="1200" dirty="0"/>
              <a:t>科学计算相关的工作</a:t>
            </a:r>
            <a:endParaRPr lang="en-US" altLang="zh-CN" sz="1200" dirty="0"/>
          </a:p>
          <a:p>
            <a:pPr>
              <a:spcAft>
                <a:spcPts val="600"/>
              </a:spcAft>
            </a:pP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目前已发表</a:t>
            </a:r>
            <a:r>
              <a:rPr lang="en-US" altLang="zh-CN" sz="1200" kern="1200" dirty="0">
                <a:solidFill>
                  <a:schemeClr val="tx1">
                    <a:lumMod val="75000"/>
                    <a:lumOff val="25000"/>
                  </a:schemeClr>
                </a:solidFill>
                <a:latin typeface="+mj-ea"/>
                <a:ea typeface="+mn-ea"/>
                <a:cs typeface="+mn-cs"/>
              </a:rPr>
              <a:t>9</a:t>
            </a:r>
            <a:r>
              <a:rPr lang="zh-CN" altLang="en-US" sz="1200" kern="1200" dirty="0">
                <a:solidFill>
                  <a:schemeClr val="tx1">
                    <a:lumMod val="75000"/>
                    <a:lumOff val="25000"/>
                  </a:schemeClr>
                </a:solidFill>
                <a:latin typeface="+mj-ea"/>
                <a:ea typeface="+mn-ea"/>
                <a:cs typeface="+mn-cs"/>
              </a:rPr>
              <a:t>篇相关的顶会论文</a:t>
            </a:r>
            <a:endParaRPr lang="en-US" altLang="zh-CN" sz="1200" kern="1200" dirty="0">
              <a:solidFill>
                <a:schemeClr val="tx1">
                  <a:lumMod val="75000"/>
                  <a:lumOff val="25000"/>
                </a:schemeClr>
              </a:solidFill>
              <a:latin typeface="+mj-ea"/>
              <a:ea typeface="+mn-ea"/>
              <a:cs typeface="+mn-cs"/>
            </a:endParaRPr>
          </a:p>
          <a:p>
            <a:pPr>
              <a:spcAft>
                <a:spcPts val="600"/>
              </a:spcAft>
            </a:pPr>
            <a:r>
              <a:rPr lang="zh-CN" altLang="en-US" sz="1200" kern="1200" dirty="0">
                <a:solidFill>
                  <a:schemeClr val="tx1">
                    <a:lumMod val="75000"/>
                    <a:lumOff val="25000"/>
                  </a:schemeClr>
                </a:solidFill>
                <a:latin typeface="+mj-ea"/>
                <a:ea typeface="+mn-ea"/>
                <a:cs typeface="+mn-cs"/>
              </a:rPr>
              <a:t>其中</a:t>
            </a:r>
            <a:r>
              <a:rPr lang="zh-CN" altLang="en-US" sz="1200" b="1" dirty="0">
                <a:solidFill>
                  <a:srgbClr val="53585F">
                    <a:lumMod val="50000"/>
                  </a:srgbClr>
                </a:solidFill>
                <a:latin typeface="微软雅黑" panose="020B0503020204020204" pitchFamily="34" charset="-122"/>
                <a:ea typeface="微软雅黑" panose="020B0503020204020204" pitchFamily="34" charset="-122"/>
              </a:rPr>
              <a:t>独立一作</a:t>
            </a:r>
            <a:r>
              <a:rPr lang="en-US" altLang="zh-CN" sz="1200" b="1" dirty="0">
                <a:solidFill>
                  <a:srgbClr val="53585F">
                    <a:lumMod val="50000"/>
                  </a:srgbClr>
                </a:solidFill>
                <a:latin typeface="微软雅黑" panose="020B0503020204020204" pitchFamily="34" charset="-122"/>
                <a:ea typeface="微软雅黑" panose="020B0503020204020204" pitchFamily="34" charset="-122"/>
              </a:rPr>
              <a:t>/</a:t>
            </a:r>
            <a:r>
              <a:rPr lang="zh-CN" altLang="en-US" sz="1200" b="1" dirty="0">
                <a:solidFill>
                  <a:srgbClr val="53585F">
                    <a:lumMod val="50000"/>
                  </a:srgbClr>
                </a:solidFill>
                <a:latin typeface="微软雅黑" panose="020B0503020204020204" pitchFamily="34" charset="-122"/>
                <a:ea typeface="微软雅黑" panose="020B0503020204020204" pitchFamily="34" charset="-122"/>
              </a:rPr>
              <a:t>共一第一位的工作有</a:t>
            </a:r>
            <a:r>
              <a:rPr lang="en-US" altLang="zh-CN" sz="1200" b="1" dirty="0">
                <a:solidFill>
                  <a:srgbClr val="C00000"/>
                </a:solidFill>
                <a:latin typeface="微软雅黑" panose="020B0503020204020204" pitchFamily="34" charset="-122"/>
                <a:ea typeface="微软雅黑" panose="020B0503020204020204" pitchFamily="34" charset="-122"/>
              </a:rPr>
              <a:t>4</a:t>
            </a:r>
            <a:r>
              <a:rPr lang="zh-CN" altLang="en-US" sz="1200" b="1" dirty="0">
                <a:solidFill>
                  <a:srgbClr val="C00000"/>
                </a:solidFill>
                <a:latin typeface="微软雅黑" panose="020B0503020204020204" pitchFamily="34" charset="-122"/>
                <a:ea typeface="微软雅黑" panose="020B0503020204020204" pitchFamily="34" charset="-122"/>
              </a:rPr>
              <a:t>篇</a:t>
            </a:r>
            <a:endParaRPr lang="en-US" altLang="zh-CN" sz="1200" b="1" dirty="0">
              <a:solidFill>
                <a:srgbClr val="C00000"/>
              </a:solidFill>
              <a:latin typeface="微软雅黑" panose="020B0503020204020204" pitchFamily="34" charset="-122"/>
              <a:ea typeface="微软雅黑" panose="020B0503020204020204" pitchFamily="34" charset="-122"/>
            </a:endParaRPr>
          </a:p>
          <a:p>
            <a:pPr>
              <a:spcAft>
                <a:spcPts val="600"/>
              </a:spcAft>
            </a:pPr>
            <a:r>
              <a:rPr lang="zh-CN" altLang="en-US" sz="1200" b="0" kern="1200" dirty="0">
                <a:solidFill>
                  <a:srgbClr val="C00000"/>
                </a:solidFill>
                <a:latin typeface="微软雅黑" panose="020B0503020204020204" pitchFamily="34" charset="-122"/>
                <a:ea typeface="微软雅黑" panose="020B0503020204020204" pitchFamily="34" charset="-122"/>
                <a:cs typeface="+mn-cs"/>
              </a:rPr>
              <a:t>具体是三篇</a:t>
            </a:r>
            <a:r>
              <a:rPr lang="en-US" altLang="zh-CN" sz="1200" b="0" kern="1200" dirty="0">
                <a:solidFill>
                  <a:srgbClr val="C00000"/>
                </a:solidFill>
                <a:latin typeface="微软雅黑" panose="020B0503020204020204" pitchFamily="34" charset="-122"/>
                <a:ea typeface="微软雅黑" panose="020B0503020204020204" pitchFamily="34" charset="-122"/>
                <a:cs typeface="+mn-cs"/>
              </a:rPr>
              <a:t>nips</a:t>
            </a:r>
            <a:r>
              <a:rPr lang="zh-CN" altLang="en-US" sz="1200" b="0" kern="1200" dirty="0">
                <a:solidFill>
                  <a:srgbClr val="C00000"/>
                </a:solidFill>
                <a:latin typeface="微软雅黑" panose="020B0503020204020204" pitchFamily="34" charset="-122"/>
                <a:ea typeface="微软雅黑" panose="020B0503020204020204" pitchFamily="34" charset="-122"/>
                <a:cs typeface="+mn-cs"/>
              </a:rPr>
              <a:t>，一篇</a:t>
            </a:r>
            <a:r>
              <a:rPr lang="en-US" altLang="zh-CN" sz="1200" b="0" kern="1200" dirty="0" err="1">
                <a:solidFill>
                  <a:srgbClr val="C00000"/>
                </a:solidFill>
                <a:latin typeface="微软雅黑" panose="020B0503020204020204" pitchFamily="34" charset="-122"/>
                <a:ea typeface="微软雅黑" panose="020B0503020204020204" pitchFamily="34" charset="-122"/>
                <a:cs typeface="+mn-cs"/>
              </a:rPr>
              <a:t>iclr</a:t>
            </a:r>
            <a:r>
              <a:rPr lang="en-US" altLang="zh-CN" sz="1200" b="0" kern="1200" dirty="0">
                <a:solidFill>
                  <a:srgbClr val="C00000"/>
                </a:solidFill>
                <a:latin typeface="微软雅黑" panose="020B0503020204020204" pitchFamily="34" charset="-122"/>
                <a:ea typeface="微软雅黑" panose="020B0503020204020204" pitchFamily="34" charset="-122"/>
                <a:cs typeface="+mn-cs"/>
              </a:rPr>
              <a:t> spotlight</a:t>
            </a:r>
          </a:p>
          <a:p>
            <a:pPr>
              <a:spcAft>
                <a:spcPts val="600"/>
              </a:spcAft>
            </a:pPr>
            <a:r>
              <a:rPr lang="zh-CN" altLang="en-US" sz="1200" b="0" kern="1200" dirty="0">
                <a:solidFill>
                  <a:srgbClr val="C00000"/>
                </a:solidFill>
                <a:latin typeface="微软雅黑" panose="020B0503020204020204" pitchFamily="34" charset="-122"/>
                <a:ea typeface="微软雅黑" panose="020B0503020204020204" pitchFamily="34" charset="-122"/>
                <a:cs typeface="+mn-cs"/>
              </a:rPr>
              <a:t>这四篇工作也是我今天答辩介绍的重点</a:t>
            </a:r>
            <a:endParaRPr lang="en-US" altLang="zh-CN" sz="1200" b="0" kern="1200" dirty="0">
              <a:solidFill>
                <a:srgbClr val="C00000"/>
              </a:solidFill>
              <a:latin typeface="微软雅黑" panose="020B0503020204020204" pitchFamily="34" charset="-122"/>
              <a:ea typeface="微软雅黑" panose="020B0503020204020204" pitchFamily="34" charset="-122"/>
              <a:cs typeface="+mn-cs"/>
            </a:endParaRPr>
          </a:p>
          <a:p>
            <a:pPr>
              <a:spcAft>
                <a:spcPts val="600"/>
              </a:spcAft>
            </a:pPr>
            <a:endParaRPr lang="en-US" altLang="zh-CN" dirty="0"/>
          </a:p>
          <a:p>
            <a:pPr>
              <a:spcAft>
                <a:spcPts val="600"/>
              </a:spcAft>
            </a:pPr>
            <a:endParaRPr lang="zh-CN" altLang="en-US" dirty="0"/>
          </a:p>
        </p:txBody>
      </p:sp>
      <p:sp>
        <p:nvSpPr>
          <p:cNvPr id="4" name="灯片编号占位符 3"/>
          <p:cNvSpPr>
            <a:spLocks noGrp="1"/>
          </p:cNvSpPr>
          <p:nvPr>
            <p:ph type="sldNum" sz="quarter" idx="5"/>
          </p:nvPr>
        </p:nvSpPr>
        <p:spPr/>
        <p:txBody>
          <a:bodyPr/>
          <a:lstStyle/>
          <a:p>
            <a:fld id="{FB3AF58A-E278-44D1-98AF-E76C900EF3A8}"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在论文一中</a:t>
            </a:r>
            <a:endParaRPr lang="en-US" altLang="zh-CN" dirty="0"/>
          </a:p>
          <a:p>
            <a:r>
              <a:rPr lang="zh-CN" altLang="en-US" dirty="0"/>
              <a:t>我们讨论 如何用神经网络求解算子特征值问题</a:t>
            </a:r>
            <a:endParaRPr lang="en-US" altLang="zh-CN" dirty="0"/>
          </a:p>
          <a:p>
            <a:endParaRPr lang="en-US" altLang="zh-CN" dirty="0"/>
          </a:p>
          <a:p>
            <a:endParaRPr lang="en-US" altLang="zh-CN" dirty="0"/>
          </a:p>
          <a:p>
            <a:r>
              <a:rPr lang="zh-CN" altLang="en-US" dirty="0"/>
              <a:t>传统算法面对高维问题的时候存在维数爆炸、计算开销过大问题</a:t>
            </a:r>
            <a:endParaRPr lang="en-US" altLang="zh-CN" dirty="0"/>
          </a:p>
          <a:p>
            <a:endParaRPr lang="en-US" altLang="zh-CN" dirty="0"/>
          </a:p>
          <a:p>
            <a:r>
              <a:rPr lang="zh-CN" altLang="en-US" dirty="0"/>
              <a:t>而现有神经网络算法，由于其收敛性能严重依赖算子的谱。</a:t>
            </a:r>
            <a:endParaRPr lang="en-US" altLang="zh-CN" dirty="0"/>
          </a:p>
          <a:p>
            <a:r>
              <a:rPr lang="zh-CN" altLang="en-US" dirty="0"/>
              <a:t>当谱的性质不好时，误差较大</a:t>
            </a:r>
            <a:br>
              <a:rPr lang="en-US" altLang="zh-CN" dirty="0"/>
            </a:br>
            <a:br>
              <a:rPr lang="en-US" altLang="zh-CN" dirty="0"/>
            </a:br>
            <a:br>
              <a:rPr lang="en-US" altLang="zh-CN" dirty="0"/>
            </a:br>
            <a:r>
              <a:rPr lang="zh-CN" altLang="en-US" dirty="0"/>
              <a:t>针对这个问题 我们通过利用在求解过程中得到的近似谱，对算子进行谱变换，</a:t>
            </a:r>
            <a:endParaRPr lang="en-US" altLang="zh-CN" dirty="0"/>
          </a:p>
          <a:p>
            <a:r>
              <a:rPr lang="zh-CN" altLang="en-US" dirty="0"/>
              <a:t>将原问题转换成一个更易收敛的等价问题</a:t>
            </a:r>
            <a:endParaRPr lang="en-US" altLang="zh-CN" dirty="0"/>
          </a:p>
          <a:p>
            <a:endParaRPr lang="en-US" altLang="zh-CN" dirty="0"/>
          </a:p>
          <a:p>
            <a:r>
              <a:rPr lang="zh-CN" altLang="en-US" dirty="0"/>
              <a:t>最终相比现有算法，误差下降了</a:t>
            </a:r>
            <a:r>
              <a:rPr lang="en-US" altLang="zh-CN" dirty="0"/>
              <a:t>1-3</a:t>
            </a:r>
            <a:r>
              <a:rPr lang="zh-CN" altLang="en-US" dirty="0"/>
              <a:t>个数量级</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31</a:t>
            </a:fld>
            <a:endParaRPr lang="zh-CN" altLang="en-US"/>
          </a:p>
        </p:txBody>
      </p:sp>
    </p:spTree>
    <p:extLst>
      <p:ext uri="{BB962C8B-B14F-4D97-AF65-F5344CB8AC3E}">
        <p14:creationId xmlns:p14="http://schemas.microsoft.com/office/powerpoint/2010/main" val="343587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BE3A5-109C-4D76-AE0E-D4347439403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967433-4E46-22EF-8C36-6EBF1A06D1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6135E4-77C1-ED05-C5E8-2D2685960B5C}"/>
              </a:ext>
            </a:extLst>
          </p:cNvPr>
          <p:cNvSpPr>
            <a:spLocks noGrp="1"/>
          </p:cNvSpPr>
          <p:nvPr>
            <p:ph type="body" idx="1"/>
          </p:nvPr>
        </p:nvSpPr>
        <p:spPr/>
        <p:txBody>
          <a:bodyPr/>
          <a:lstStyle/>
          <a:p>
            <a:r>
              <a:rPr lang="zh-CN" altLang="en-US" dirty="0"/>
              <a:t>在论文一中</a:t>
            </a:r>
            <a:endParaRPr lang="en-US" altLang="zh-CN" dirty="0"/>
          </a:p>
          <a:p>
            <a:r>
              <a:rPr lang="zh-CN" altLang="en-US" dirty="0"/>
              <a:t>我们讨论 如何用神经网络求解算子特征值问题</a:t>
            </a:r>
            <a:endParaRPr lang="en-US" altLang="zh-CN" dirty="0"/>
          </a:p>
          <a:p>
            <a:endParaRPr lang="en-US" altLang="zh-CN" dirty="0"/>
          </a:p>
          <a:p>
            <a:endParaRPr lang="en-US" altLang="zh-CN" dirty="0"/>
          </a:p>
          <a:p>
            <a:r>
              <a:rPr lang="zh-CN" altLang="en-US" dirty="0"/>
              <a:t>传统算法面对高维问题的时候存在维数爆炸、计算开销过大问题</a:t>
            </a:r>
            <a:endParaRPr lang="en-US" altLang="zh-CN" dirty="0"/>
          </a:p>
          <a:p>
            <a:endParaRPr lang="en-US" altLang="zh-CN" dirty="0"/>
          </a:p>
          <a:p>
            <a:r>
              <a:rPr lang="zh-CN" altLang="en-US" dirty="0"/>
              <a:t>而现有神经网络算法，由于其收敛性能严重依赖算子的谱。</a:t>
            </a:r>
            <a:endParaRPr lang="en-US" altLang="zh-CN" dirty="0"/>
          </a:p>
          <a:p>
            <a:r>
              <a:rPr lang="zh-CN" altLang="en-US" dirty="0"/>
              <a:t>当谱的性质不好时，误差较大</a:t>
            </a:r>
            <a:br>
              <a:rPr lang="en-US" altLang="zh-CN" dirty="0"/>
            </a:br>
            <a:br>
              <a:rPr lang="en-US" altLang="zh-CN" dirty="0"/>
            </a:br>
            <a:br>
              <a:rPr lang="en-US" altLang="zh-CN" dirty="0"/>
            </a:br>
            <a:r>
              <a:rPr lang="zh-CN" altLang="en-US" dirty="0"/>
              <a:t>针对这个问题 我们通过利用在求解过程中得到的近似谱，对算子进行谱变换，</a:t>
            </a:r>
            <a:endParaRPr lang="en-US" altLang="zh-CN" dirty="0"/>
          </a:p>
          <a:p>
            <a:r>
              <a:rPr lang="zh-CN" altLang="en-US" dirty="0"/>
              <a:t>将原问题转换成一个更易收敛的等价问题</a:t>
            </a:r>
            <a:endParaRPr lang="en-US" altLang="zh-CN" dirty="0"/>
          </a:p>
          <a:p>
            <a:endParaRPr lang="en-US" altLang="zh-CN" dirty="0"/>
          </a:p>
          <a:p>
            <a:r>
              <a:rPr lang="zh-CN" altLang="en-US" dirty="0"/>
              <a:t>最终相比现有算法，误差下降了</a:t>
            </a:r>
            <a:r>
              <a:rPr lang="en-US" altLang="zh-CN" dirty="0"/>
              <a:t>1-3</a:t>
            </a:r>
            <a:r>
              <a:rPr lang="zh-CN" altLang="en-US" dirty="0"/>
              <a:t>个数量级</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214179A4-1352-EE2B-5247-AE07D5EA7FEB}"/>
              </a:ext>
            </a:extLst>
          </p:cNvPr>
          <p:cNvSpPr>
            <a:spLocks noGrp="1"/>
          </p:cNvSpPr>
          <p:nvPr>
            <p:ph type="sldNum" sz="quarter" idx="5"/>
          </p:nvPr>
        </p:nvSpPr>
        <p:spPr/>
        <p:txBody>
          <a:bodyPr/>
          <a:lstStyle/>
          <a:p>
            <a:fld id="{FB3AF58A-E278-44D1-98AF-E76C900EF3A8}" type="slidenum">
              <a:rPr lang="zh-CN" altLang="en-US" smtClean="0"/>
              <a:t>32</a:t>
            </a:fld>
            <a:endParaRPr lang="zh-CN" altLang="en-US"/>
          </a:p>
        </p:txBody>
      </p:sp>
    </p:spTree>
    <p:extLst>
      <p:ext uri="{BB962C8B-B14F-4D97-AF65-F5344CB8AC3E}">
        <p14:creationId xmlns:p14="http://schemas.microsoft.com/office/powerpoint/2010/main" val="3181917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在论文二中</a:t>
            </a:r>
            <a:endParaRPr lang="en-US" altLang="zh-CN" dirty="0"/>
          </a:p>
          <a:p>
            <a:r>
              <a:rPr lang="zh-CN" altLang="en-US" dirty="0"/>
              <a:t>我们讨论 如何用神经符号学习算法 提升线性方程组预处理的性能</a:t>
            </a:r>
            <a:endParaRPr lang="en-US" altLang="zh-CN" dirty="0"/>
          </a:p>
          <a:p>
            <a:endParaRPr lang="en-US" altLang="zh-CN" dirty="0"/>
          </a:p>
          <a:p>
            <a:endParaRPr lang="en-US" altLang="zh-CN" dirty="0"/>
          </a:p>
          <a:p>
            <a:r>
              <a:rPr lang="zh-CN" altLang="en-US" dirty="0"/>
              <a:t>传统线性方程组预处理中，往往会遇到性能对参数敏感，但最优参数难以有效预测的问题</a:t>
            </a:r>
            <a:endParaRPr lang="en-US" altLang="zh-CN" dirty="0"/>
          </a:p>
          <a:p>
            <a:r>
              <a:rPr lang="zh-CN" altLang="en-US" dirty="0"/>
              <a:t>直接使用神经网络预测又会遇到 不可解释、难以在</a:t>
            </a:r>
            <a:r>
              <a:rPr lang="en-US" altLang="zh-CN" dirty="0" err="1"/>
              <a:t>cpu</a:t>
            </a:r>
            <a:r>
              <a:rPr lang="zh-CN" altLang="en-US" dirty="0"/>
              <a:t>环境下部署等问题</a:t>
            </a:r>
            <a:br>
              <a:rPr lang="en-US" altLang="zh-CN" dirty="0"/>
            </a:br>
            <a:br>
              <a:rPr lang="en-US" altLang="zh-CN" dirty="0"/>
            </a:br>
            <a:br>
              <a:rPr lang="en-US" altLang="zh-CN" dirty="0"/>
            </a:br>
            <a:r>
              <a:rPr lang="zh-CN" altLang="en-US" dirty="0"/>
              <a:t>针对这个问题 我们</a:t>
            </a:r>
            <a:r>
              <a:rPr lang="zh-CN" altLang="en-US" sz="1200" dirty="0"/>
              <a:t>通过符号发现来自动学习高效、可解释的预处理参数化公式</a:t>
            </a:r>
            <a:endParaRPr lang="en-US" altLang="zh-CN" sz="1200" dirty="0"/>
          </a:p>
          <a:p>
            <a:r>
              <a:rPr lang="zh-CN" altLang="en-US" sz="1200" dirty="0"/>
              <a:t>其核心是用深度强化学习搜索到一个轻量、透明且高效的数学表达式</a:t>
            </a:r>
            <a:endParaRPr lang="en-US" altLang="zh-CN" sz="1200" dirty="0"/>
          </a:p>
          <a:p>
            <a:endParaRPr lang="en-US" altLang="zh-CN" sz="1200" dirty="0"/>
          </a:p>
          <a:p>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经实验</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 </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，我们发现的公式性能优于传统策略，减少高达</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40%</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的计算开销</a:t>
            </a:r>
            <a:endParaRPr lang="en-US" altLang="zh-CN" b="0"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33</a:t>
            </a:fld>
            <a:endParaRPr lang="zh-CN" altLang="en-US"/>
          </a:p>
        </p:txBody>
      </p:sp>
    </p:spTree>
    <p:extLst>
      <p:ext uri="{BB962C8B-B14F-4D97-AF65-F5344CB8AC3E}">
        <p14:creationId xmlns:p14="http://schemas.microsoft.com/office/powerpoint/2010/main" val="4003504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91B71-CBF4-3868-E0D3-CC8B8989588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D78F763-C778-533C-A61D-62E18C55DF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201580-F957-C72D-A8AC-4B99FF8F9AFF}"/>
              </a:ext>
            </a:extLst>
          </p:cNvPr>
          <p:cNvSpPr>
            <a:spLocks noGrp="1"/>
          </p:cNvSpPr>
          <p:nvPr>
            <p:ph type="body" idx="1"/>
          </p:nvPr>
        </p:nvSpPr>
        <p:spPr/>
        <p:txBody>
          <a:bodyPr/>
          <a:lstStyle/>
          <a:p>
            <a:r>
              <a:rPr lang="zh-CN" altLang="en-US" dirty="0"/>
              <a:t>在论文二中</a:t>
            </a:r>
            <a:endParaRPr lang="en-US" altLang="zh-CN" dirty="0"/>
          </a:p>
          <a:p>
            <a:r>
              <a:rPr lang="zh-CN" altLang="en-US" dirty="0"/>
              <a:t>我们讨论 如何用神经符号学习算法 提升线性方程组预处理的性能</a:t>
            </a:r>
            <a:endParaRPr lang="en-US" altLang="zh-CN" dirty="0"/>
          </a:p>
          <a:p>
            <a:endParaRPr lang="en-US" altLang="zh-CN" dirty="0"/>
          </a:p>
          <a:p>
            <a:endParaRPr lang="en-US" altLang="zh-CN" dirty="0"/>
          </a:p>
          <a:p>
            <a:r>
              <a:rPr lang="zh-CN" altLang="en-US" dirty="0"/>
              <a:t>传统线性方程组预处理中，往往会遇到性能对参数敏感，但最优参数难以有效预测的问题</a:t>
            </a:r>
            <a:endParaRPr lang="en-US" altLang="zh-CN" dirty="0"/>
          </a:p>
          <a:p>
            <a:r>
              <a:rPr lang="zh-CN" altLang="en-US" dirty="0"/>
              <a:t>直接使用神经网络预测又会遇到 不可解释、难以在</a:t>
            </a:r>
            <a:r>
              <a:rPr lang="en-US" altLang="zh-CN" dirty="0" err="1"/>
              <a:t>cpu</a:t>
            </a:r>
            <a:r>
              <a:rPr lang="zh-CN" altLang="en-US" dirty="0"/>
              <a:t>环境下部署等问题</a:t>
            </a:r>
            <a:br>
              <a:rPr lang="en-US" altLang="zh-CN" dirty="0"/>
            </a:br>
            <a:br>
              <a:rPr lang="en-US" altLang="zh-CN" dirty="0"/>
            </a:br>
            <a:br>
              <a:rPr lang="en-US" altLang="zh-CN" dirty="0"/>
            </a:br>
            <a:r>
              <a:rPr lang="zh-CN" altLang="en-US" dirty="0"/>
              <a:t>针对这个问题 我们</a:t>
            </a:r>
            <a:r>
              <a:rPr lang="zh-CN" altLang="en-US" sz="1200" dirty="0"/>
              <a:t>通过符号发现来自动学习高效、可解释的预处理参数化公式</a:t>
            </a:r>
            <a:endParaRPr lang="en-US" altLang="zh-CN" sz="1200" dirty="0"/>
          </a:p>
          <a:p>
            <a:r>
              <a:rPr lang="zh-CN" altLang="en-US" sz="1200" dirty="0"/>
              <a:t>其核心是用深度强化学习搜索到一个轻量、透明且高效的数学表达式</a:t>
            </a:r>
            <a:endParaRPr lang="en-US" altLang="zh-CN" sz="1200" dirty="0"/>
          </a:p>
          <a:p>
            <a:endParaRPr lang="en-US" altLang="zh-CN" sz="1200" dirty="0"/>
          </a:p>
          <a:p>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经实验</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 </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，我们发现的公式性能优于传统策略，减少高达</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40%</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的计算开销</a:t>
            </a:r>
            <a:endParaRPr lang="en-US" altLang="zh-CN" b="0"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8863D6BB-0CD4-B962-0983-4BA9024550E1}"/>
              </a:ext>
            </a:extLst>
          </p:cNvPr>
          <p:cNvSpPr>
            <a:spLocks noGrp="1"/>
          </p:cNvSpPr>
          <p:nvPr>
            <p:ph type="sldNum" sz="quarter" idx="5"/>
          </p:nvPr>
        </p:nvSpPr>
        <p:spPr/>
        <p:txBody>
          <a:bodyPr/>
          <a:lstStyle/>
          <a:p>
            <a:fld id="{FB3AF58A-E278-44D1-98AF-E76C900EF3A8}" type="slidenum">
              <a:rPr lang="zh-CN" altLang="en-US" smtClean="0"/>
              <a:t>34</a:t>
            </a:fld>
            <a:endParaRPr lang="zh-CN" altLang="en-US"/>
          </a:p>
        </p:txBody>
      </p:sp>
    </p:spTree>
    <p:extLst>
      <p:ext uri="{BB962C8B-B14F-4D97-AF65-F5344CB8AC3E}">
        <p14:creationId xmlns:p14="http://schemas.microsoft.com/office/powerpoint/2010/main" val="784429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7752-E9BB-5214-D0A0-85266028D8A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7470C0-5D0F-65DD-6F41-C43FE09D46E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178DB46-33A7-C917-2706-734237E01A5B}"/>
              </a:ext>
            </a:extLst>
          </p:cNvPr>
          <p:cNvSpPr>
            <a:spLocks noGrp="1"/>
          </p:cNvSpPr>
          <p:nvPr>
            <p:ph type="body" idx="1"/>
          </p:nvPr>
        </p:nvSpPr>
        <p:spPr/>
        <p:txBody>
          <a:bodyPr/>
          <a:lstStyle/>
          <a:p>
            <a:r>
              <a:rPr lang="zh-CN" altLang="en-US" dirty="0"/>
              <a:t>在论文二中</a:t>
            </a:r>
            <a:endParaRPr lang="en-US" altLang="zh-CN" dirty="0"/>
          </a:p>
          <a:p>
            <a:r>
              <a:rPr lang="zh-CN" altLang="en-US" dirty="0"/>
              <a:t>我们讨论 如何用神经符号学习算法 提升线性方程组预处理的性能</a:t>
            </a:r>
            <a:endParaRPr lang="en-US" altLang="zh-CN" dirty="0"/>
          </a:p>
          <a:p>
            <a:endParaRPr lang="en-US" altLang="zh-CN" dirty="0"/>
          </a:p>
          <a:p>
            <a:endParaRPr lang="en-US" altLang="zh-CN" dirty="0"/>
          </a:p>
          <a:p>
            <a:r>
              <a:rPr lang="zh-CN" altLang="en-US" dirty="0"/>
              <a:t>传统线性方程组预处理中，往往会遇到性能对参数敏感，但最优参数难以有效预测的问题</a:t>
            </a:r>
            <a:endParaRPr lang="en-US" altLang="zh-CN" dirty="0"/>
          </a:p>
          <a:p>
            <a:r>
              <a:rPr lang="zh-CN" altLang="en-US" dirty="0"/>
              <a:t>直接使用神经网络预测又会遇到 不可解释、难以在</a:t>
            </a:r>
            <a:r>
              <a:rPr lang="en-US" altLang="zh-CN" dirty="0" err="1"/>
              <a:t>cpu</a:t>
            </a:r>
            <a:r>
              <a:rPr lang="zh-CN" altLang="en-US" dirty="0"/>
              <a:t>环境下部署等问题</a:t>
            </a:r>
            <a:br>
              <a:rPr lang="en-US" altLang="zh-CN" dirty="0"/>
            </a:br>
            <a:br>
              <a:rPr lang="en-US" altLang="zh-CN" dirty="0"/>
            </a:br>
            <a:br>
              <a:rPr lang="en-US" altLang="zh-CN" dirty="0"/>
            </a:br>
            <a:r>
              <a:rPr lang="zh-CN" altLang="en-US" dirty="0"/>
              <a:t>针对这个问题 我们</a:t>
            </a:r>
            <a:r>
              <a:rPr lang="zh-CN" altLang="en-US" sz="1200" dirty="0"/>
              <a:t>通过符号发现来自动学习高效、可解释的预处理参数化公式</a:t>
            </a:r>
            <a:endParaRPr lang="en-US" altLang="zh-CN" sz="1200" dirty="0"/>
          </a:p>
          <a:p>
            <a:r>
              <a:rPr lang="zh-CN" altLang="en-US" sz="1200" dirty="0"/>
              <a:t>其核心是用深度强化学习搜索到一个轻量、透明且高效的数学表达式</a:t>
            </a:r>
            <a:endParaRPr lang="en-US" altLang="zh-CN" sz="1200" dirty="0"/>
          </a:p>
          <a:p>
            <a:endParaRPr lang="en-US" altLang="zh-CN" sz="1200" dirty="0"/>
          </a:p>
          <a:p>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经实验</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 </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，我们发现的公式性能优于传统策略，减少高达</a:t>
            </a:r>
            <a:r>
              <a:rPr kumimoji="0" lang="en-US" altLang="zh-CN"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40%</a:t>
            </a:r>
            <a:r>
              <a:rPr kumimoji="0" lang="zh-CN" altLang="en-US" sz="24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rPr>
              <a:t>的计算开销</a:t>
            </a:r>
            <a:endParaRPr lang="en-US" altLang="zh-CN" b="0"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1DC6A395-BF3C-4B48-682F-0B89DF3DBF63}"/>
              </a:ext>
            </a:extLst>
          </p:cNvPr>
          <p:cNvSpPr>
            <a:spLocks noGrp="1"/>
          </p:cNvSpPr>
          <p:nvPr>
            <p:ph type="sldNum" sz="quarter" idx="5"/>
          </p:nvPr>
        </p:nvSpPr>
        <p:spPr/>
        <p:txBody>
          <a:bodyPr/>
          <a:lstStyle/>
          <a:p>
            <a:fld id="{FB3AF58A-E278-44D1-98AF-E76C900EF3A8}" type="slidenum">
              <a:rPr lang="zh-CN" altLang="en-US" smtClean="0"/>
              <a:t>35</a:t>
            </a:fld>
            <a:endParaRPr lang="zh-CN" altLang="en-US"/>
          </a:p>
        </p:txBody>
      </p:sp>
    </p:spTree>
    <p:extLst>
      <p:ext uri="{BB962C8B-B14F-4D97-AF65-F5344CB8AC3E}">
        <p14:creationId xmlns:p14="http://schemas.microsoft.com/office/powerpoint/2010/main" val="2644867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在论文三中</a:t>
            </a:r>
            <a:endParaRPr lang="en-US" altLang="zh-CN" dirty="0"/>
          </a:p>
          <a:p>
            <a:r>
              <a:rPr lang="zh-CN" altLang="en-US" dirty="0"/>
              <a:t>我们讨论 如何让神经算子可以同时处理多个不同的</a:t>
            </a:r>
            <a:r>
              <a:rPr lang="en-US" altLang="zh-CN" dirty="0"/>
              <a:t>PDE</a:t>
            </a:r>
            <a:r>
              <a:rPr lang="zh-CN" altLang="en-US" dirty="0"/>
              <a:t>问题，即神经算子预训练问题</a:t>
            </a:r>
            <a:br>
              <a:rPr lang="en-US" altLang="zh-CN" dirty="0"/>
            </a:br>
            <a:endParaRPr lang="en-US" altLang="zh-CN" dirty="0"/>
          </a:p>
          <a:p>
            <a:endParaRPr lang="en-US" altLang="zh-CN" dirty="0"/>
          </a:p>
          <a:p>
            <a:r>
              <a:rPr lang="zh-CN" altLang="en-US" sz="1200" dirty="0"/>
              <a:t>现有方法在处理数学性质差异很大的</a:t>
            </a:r>
            <a:r>
              <a:rPr lang="en-US" altLang="zh-CN" sz="1200" dirty="0"/>
              <a:t>PDE</a:t>
            </a:r>
            <a:r>
              <a:rPr lang="zh-CN" altLang="en-US" sz="1200" dirty="0"/>
              <a:t>数据集时 性能会急剧下降、误差过大等问题，</a:t>
            </a:r>
            <a:endParaRPr lang="en-US" altLang="zh-CN" sz="1200" dirty="0"/>
          </a:p>
          <a:p>
            <a:r>
              <a:rPr lang="zh-CN" altLang="en-US" sz="1200" dirty="0"/>
              <a:t>此外现有参数密集的模型 会 导致推理成本过高</a:t>
            </a:r>
            <a:br>
              <a:rPr lang="en-US" altLang="zh-CN" dirty="0"/>
            </a:br>
            <a:br>
              <a:rPr lang="en-US" altLang="zh-CN" dirty="0"/>
            </a:br>
            <a:r>
              <a:rPr lang="zh-CN" altLang="en-US" dirty="0"/>
              <a:t>针对这个问题 我们</a:t>
            </a:r>
            <a:r>
              <a:rPr lang="zh-CN" altLang="en-US" sz="1200" dirty="0"/>
              <a:t>提出了一种高效扩展参数的稀疏激活架构</a:t>
            </a:r>
            <a:endParaRPr lang="en-US" altLang="zh-CN" sz="1200" dirty="0"/>
          </a:p>
          <a:p>
            <a:r>
              <a:rPr lang="zh-CN" altLang="en-US" sz="1200" dirty="0"/>
              <a:t>通过一个路由门控网络，让模型自动判别需要哪些专家网络进行推理</a:t>
            </a:r>
            <a:br>
              <a:rPr lang="en-US" altLang="zh-CN" sz="1200" dirty="0"/>
            </a:br>
            <a:r>
              <a:rPr lang="zh-CN" altLang="en-US" sz="1200" dirty="0"/>
              <a:t>从而避免差异较大的数据集之间的不良影响 并减少所需激活参数量</a:t>
            </a:r>
            <a:endParaRPr lang="en-US" altLang="zh-CN" sz="1200" dirty="0"/>
          </a:p>
          <a:p>
            <a:endParaRPr lang="en-US" altLang="zh-CN" sz="1200" dirty="0"/>
          </a:p>
          <a:p>
            <a:endParaRPr lang="en-US" altLang="zh-CN" dirty="0"/>
          </a:p>
          <a:p>
            <a:r>
              <a:rPr lang="zh-CN" altLang="en-US" dirty="0"/>
              <a:t>实验上 相同激活参数量下，相比现有算法降低高达</a:t>
            </a:r>
            <a:r>
              <a:rPr lang="en-US" altLang="zh-CN" dirty="0"/>
              <a:t>40%</a:t>
            </a:r>
            <a:r>
              <a:rPr lang="zh-CN" altLang="en-US" dirty="0"/>
              <a:t>的预测误差</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36</a:t>
            </a:fld>
            <a:endParaRPr lang="zh-CN" altLang="en-US"/>
          </a:p>
        </p:txBody>
      </p:sp>
    </p:spTree>
    <p:extLst>
      <p:ext uri="{BB962C8B-B14F-4D97-AF65-F5344CB8AC3E}">
        <p14:creationId xmlns:p14="http://schemas.microsoft.com/office/powerpoint/2010/main" val="1716779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A9D67-DE2D-73AC-A1F4-D9568E8022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10F995-41BD-751E-B031-ACF0A27D363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3447C1-6E05-ED9B-2378-2B821BB4EBCB}"/>
              </a:ext>
            </a:extLst>
          </p:cNvPr>
          <p:cNvSpPr>
            <a:spLocks noGrp="1"/>
          </p:cNvSpPr>
          <p:nvPr>
            <p:ph type="body" idx="1"/>
          </p:nvPr>
        </p:nvSpPr>
        <p:spPr/>
        <p:txBody>
          <a:bodyPr/>
          <a:lstStyle/>
          <a:p>
            <a:r>
              <a:rPr lang="zh-CN" altLang="en-US" dirty="0"/>
              <a:t>在论文三中</a:t>
            </a:r>
            <a:endParaRPr lang="en-US" altLang="zh-CN" dirty="0"/>
          </a:p>
          <a:p>
            <a:r>
              <a:rPr lang="zh-CN" altLang="en-US" dirty="0"/>
              <a:t>我们讨论 如何让神经算子可以同时处理多个不同的</a:t>
            </a:r>
            <a:r>
              <a:rPr lang="en-US" altLang="zh-CN" dirty="0"/>
              <a:t>PDE</a:t>
            </a:r>
            <a:r>
              <a:rPr lang="zh-CN" altLang="en-US" dirty="0"/>
              <a:t>问题，即神经算子预训练问题</a:t>
            </a:r>
            <a:br>
              <a:rPr lang="en-US" altLang="zh-CN" dirty="0"/>
            </a:br>
            <a:endParaRPr lang="en-US" altLang="zh-CN" dirty="0"/>
          </a:p>
          <a:p>
            <a:endParaRPr lang="en-US" altLang="zh-CN" dirty="0"/>
          </a:p>
          <a:p>
            <a:r>
              <a:rPr lang="zh-CN" altLang="en-US" sz="1200" dirty="0"/>
              <a:t>现有方法在处理数学性质差异很大的</a:t>
            </a:r>
            <a:r>
              <a:rPr lang="en-US" altLang="zh-CN" sz="1200" dirty="0"/>
              <a:t>PDE</a:t>
            </a:r>
            <a:r>
              <a:rPr lang="zh-CN" altLang="en-US" sz="1200" dirty="0"/>
              <a:t>数据集时 性能会急剧下降、误差过大等问题，</a:t>
            </a:r>
            <a:endParaRPr lang="en-US" altLang="zh-CN" sz="1200" dirty="0"/>
          </a:p>
          <a:p>
            <a:r>
              <a:rPr lang="zh-CN" altLang="en-US" sz="1200" dirty="0"/>
              <a:t>此外现有参数密集的模型 会 导致推理成本过高</a:t>
            </a:r>
            <a:br>
              <a:rPr lang="en-US" altLang="zh-CN" dirty="0"/>
            </a:br>
            <a:br>
              <a:rPr lang="en-US" altLang="zh-CN" dirty="0"/>
            </a:br>
            <a:r>
              <a:rPr lang="zh-CN" altLang="en-US" dirty="0"/>
              <a:t>针对这个问题 我们</a:t>
            </a:r>
            <a:r>
              <a:rPr lang="zh-CN" altLang="en-US" sz="1200" dirty="0"/>
              <a:t>提出了一种高效扩展参数的稀疏激活架构</a:t>
            </a:r>
            <a:endParaRPr lang="en-US" altLang="zh-CN" sz="1200" dirty="0"/>
          </a:p>
          <a:p>
            <a:r>
              <a:rPr lang="zh-CN" altLang="en-US" sz="1200" dirty="0"/>
              <a:t>通过一个路由门控网络，让模型自动判别需要哪些专家网络进行推理</a:t>
            </a:r>
            <a:br>
              <a:rPr lang="en-US" altLang="zh-CN" sz="1200" dirty="0"/>
            </a:br>
            <a:r>
              <a:rPr lang="zh-CN" altLang="en-US" sz="1200" dirty="0"/>
              <a:t>从而避免差异较大的数据集之间的不良影响 并减少所需激活参数量</a:t>
            </a:r>
            <a:endParaRPr lang="en-US" altLang="zh-CN" sz="1200" dirty="0"/>
          </a:p>
          <a:p>
            <a:endParaRPr lang="en-US" altLang="zh-CN" sz="1200" dirty="0"/>
          </a:p>
          <a:p>
            <a:endParaRPr lang="en-US" altLang="zh-CN" dirty="0"/>
          </a:p>
          <a:p>
            <a:r>
              <a:rPr lang="zh-CN" altLang="en-US" dirty="0"/>
              <a:t>实验上 相同激活参数量下，相比现有算法降低高达</a:t>
            </a:r>
            <a:r>
              <a:rPr lang="en-US" altLang="zh-CN" dirty="0"/>
              <a:t>40%</a:t>
            </a:r>
            <a:r>
              <a:rPr lang="zh-CN" altLang="en-US" dirty="0"/>
              <a:t>的预测误差</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C7DDA2AC-F1CE-ED95-E43F-3FA55C7CE180}"/>
              </a:ext>
            </a:extLst>
          </p:cNvPr>
          <p:cNvSpPr>
            <a:spLocks noGrp="1"/>
          </p:cNvSpPr>
          <p:nvPr>
            <p:ph type="sldNum" sz="quarter" idx="5"/>
          </p:nvPr>
        </p:nvSpPr>
        <p:spPr/>
        <p:txBody>
          <a:bodyPr/>
          <a:lstStyle/>
          <a:p>
            <a:fld id="{FB3AF58A-E278-44D1-98AF-E76C900EF3A8}" type="slidenum">
              <a:rPr lang="zh-CN" altLang="en-US" smtClean="0"/>
              <a:t>37</a:t>
            </a:fld>
            <a:endParaRPr lang="zh-CN" altLang="en-US"/>
          </a:p>
        </p:txBody>
      </p:sp>
    </p:spTree>
    <p:extLst>
      <p:ext uri="{BB962C8B-B14F-4D97-AF65-F5344CB8AC3E}">
        <p14:creationId xmlns:p14="http://schemas.microsoft.com/office/powerpoint/2010/main" val="1976514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E8E4-79AB-3D48-5442-F3D8CE30AF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FD7F5FD-EB2B-7074-9063-FF5F92753D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DEE978-DA68-8FDC-C581-59EECA23A759}"/>
              </a:ext>
            </a:extLst>
          </p:cNvPr>
          <p:cNvSpPr>
            <a:spLocks noGrp="1"/>
          </p:cNvSpPr>
          <p:nvPr>
            <p:ph type="body" idx="1"/>
          </p:nvPr>
        </p:nvSpPr>
        <p:spPr/>
        <p:txBody>
          <a:bodyPr/>
          <a:lstStyle/>
          <a:p>
            <a:r>
              <a:rPr lang="zh-CN" altLang="en-US" dirty="0"/>
              <a:t>在论文三中</a:t>
            </a:r>
            <a:endParaRPr lang="en-US" altLang="zh-CN" dirty="0"/>
          </a:p>
          <a:p>
            <a:r>
              <a:rPr lang="zh-CN" altLang="en-US" dirty="0"/>
              <a:t>我们讨论 如何让神经算子可以同时处理多个不同的</a:t>
            </a:r>
            <a:r>
              <a:rPr lang="en-US" altLang="zh-CN" dirty="0"/>
              <a:t>PDE</a:t>
            </a:r>
            <a:r>
              <a:rPr lang="zh-CN" altLang="en-US" dirty="0"/>
              <a:t>问题，即神经算子预训练问题</a:t>
            </a:r>
            <a:br>
              <a:rPr lang="en-US" altLang="zh-CN" dirty="0"/>
            </a:br>
            <a:endParaRPr lang="en-US" altLang="zh-CN" dirty="0"/>
          </a:p>
          <a:p>
            <a:endParaRPr lang="en-US" altLang="zh-CN" dirty="0"/>
          </a:p>
          <a:p>
            <a:r>
              <a:rPr lang="zh-CN" altLang="en-US" sz="1200" dirty="0"/>
              <a:t>现有方法在处理数学性质差异很大的</a:t>
            </a:r>
            <a:r>
              <a:rPr lang="en-US" altLang="zh-CN" sz="1200" dirty="0"/>
              <a:t>PDE</a:t>
            </a:r>
            <a:r>
              <a:rPr lang="zh-CN" altLang="en-US" sz="1200" dirty="0"/>
              <a:t>数据集时 性能会急剧下降、误差过大等问题，</a:t>
            </a:r>
            <a:endParaRPr lang="en-US" altLang="zh-CN" sz="1200" dirty="0"/>
          </a:p>
          <a:p>
            <a:r>
              <a:rPr lang="zh-CN" altLang="en-US" sz="1200" dirty="0"/>
              <a:t>此外现有参数密集的模型 会 导致推理成本过高</a:t>
            </a:r>
            <a:br>
              <a:rPr lang="en-US" altLang="zh-CN" dirty="0"/>
            </a:br>
            <a:br>
              <a:rPr lang="en-US" altLang="zh-CN" dirty="0"/>
            </a:br>
            <a:r>
              <a:rPr lang="zh-CN" altLang="en-US" dirty="0"/>
              <a:t>针对这个问题 我们</a:t>
            </a:r>
            <a:r>
              <a:rPr lang="zh-CN" altLang="en-US" sz="1200" dirty="0"/>
              <a:t>提出了一种高效扩展参数的稀疏激活架构</a:t>
            </a:r>
            <a:endParaRPr lang="en-US" altLang="zh-CN" sz="1200" dirty="0"/>
          </a:p>
          <a:p>
            <a:r>
              <a:rPr lang="zh-CN" altLang="en-US" sz="1200" dirty="0"/>
              <a:t>通过一个路由门控网络，让模型自动判别需要哪些专家网络进行推理</a:t>
            </a:r>
            <a:br>
              <a:rPr lang="en-US" altLang="zh-CN" sz="1200" dirty="0"/>
            </a:br>
            <a:r>
              <a:rPr lang="zh-CN" altLang="en-US" sz="1200" dirty="0"/>
              <a:t>从而避免差异较大的数据集之间的不良影响 并减少所需激活参数量</a:t>
            </a:r>
            <a:endParaRPr lang="en-US" altLang="zh-CN" sz="1200" dirty="0"/>
          </a:p>
          <a:p>
            <a:endParaRPr lang="en-US" altLang="zh-CN" sz="1200" dirty="0"/>
          </a:p>
          <a:p>
            <a:endParaRPr lang="en-US" altLang="zh-CN" dirty="0"/>
          </a:p>
          <a:p>
            <a:r>
              <a:rPr lang="zh-CN" altLang="en-US" dirty="0"/>
              <a:t>实验上 相同激活参数量下，相比现有算法降低高达</a:t>
            </a:r>
            <a:r>
              <a:rPr lang="en-US" altLang="zh-CN" dirty="0"/>
              <a:t>40%</a:t>
            </a:r>
            <a:r>
              <a:rPr lang="zh-CN" altLang="en-US" dirty="0"/>
              <a:t>的预测误差</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1AB77AC2-37AA-C9D6-7571-99D16CA1F2FE}"/>
              </a:ext>
            </a:extLst>
          </p:cNvPr>
          <p:cNvSpPr>
            <a:spLocks noGrp="1"/>
          </p:cNvSpPr>
          <p:nvPr>
            <p:ph type="sldNum" sz="quarter" idx="5"/>
          </p:nvPr>
        </p:nvSpPr>
        <p:spPr/>
        <p:txBody>
          <a:bodyPr/>
          <a:lstStyle/>
          <a:p>
            <a:fld id="{FB3AF58A-E278-44D1-98AF-E76C900EF3A8}" type="slidenum">
              <a:rPr lang="zh-CN" altLang="en-US" smtClean="0"/>
              <a:t>38</a:t>
            </a:fld>
            <a:endParaRPr lang="zh-CN" altLang="en-US"/>
          </a:p>
        </p:txBody>
      </p:sp>
    </p:spTree>
    <p:extLst>
      <p:ext uri="{BB962C8B-B14F-4D97-AF65-F5344CB8AC3E}">
        <p14:creationId xmlns:p14="http://schemas.microsoft.com/office/powerpoint/2010/main" val="2973274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7C54-FFD1-66F7-B2C4-75B38C9633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91FCA9-5440-315B-5513-BFA33F5C54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C8A8A6C-1372-25F6-3D4F-CC6969F7CDD1}"/>
              </a:ext>
            </a:extLst>
          </p:cNvPr>
          <p:cNvSpPr>
            <a:spLocks noGrp="1"/>
          </p:cNvSpPr>
          <p:nvPr>
            <p:ph type="body" idx="1"/>
          </p:nvPr>
        </p:nvSpPr>
        <p:spPr/>
        <p:txBody>
          <a:bodyPr/>
          <a:lstStyle/>
          <a:p>
            <a:r>
              <a:rPr lang="zh-CN" altLang="en-US" dirty="0"/>
              <a:t>在论文三中</a:t>
            </a:r>
            <a:endParaRPr lang="en-US" altLang="zh-CN" dirty="0"/>
          </a:p>
          <a:p>
            <a:r>
              <a:rPr lang="zh-CN" altLang="en-US" dirty="0"/>
              <a:t>我们讨论 如何让神经算子可以同时处理多个不同的</a:t>
            </a:r>
            <a:r>
              <a:rPr lang="en-US" altLang="zh-CN" dirty="0"/>
              <a:t>PDE</a:t>
            </a:r>
            <a:r>
              <a:rPr lang="zh-CN" altLang="en-US" dirty="0"/>
              <a:t>问题，即神经算子预训练问题</a:t>
            </a:r>
            <a:br>
              <a:rPr lang="en-US" altLang="zh-CN" dirty="0"/>
            </a:br>
            <a:endParaRPr lang="en-US" altLang="zh-CN" dirty="0"/>
          </a:p>
          <a:p>
            <a:endParaRPr lang="en-US" altLang="zh-CN" dirty="0"/>
          </a:p>
          <a:p>
            <a:r>
              <a:rPr lang="zh-CN" altLang="en-US" sz="1200" dirty="0"/>
              <a:t>现有方法在处理数学性质差异很大的</a:t>
            </a:r>
            <a:r>
              <a:rPr lang="en-US" altLang="zh-CN" sz="1200" dirty="0"/>
              <a:t>PDE</a:t>
            </a:r>
            <a:r>
              <a:rPr lang="zh-CN" altLang="en-US" sz="1200" dirty="0"/>
              <a:t>数据集时 性能会急剧下降、误差过大等问题，</a:t>
            </a:r>
            <a:endParaRPr lang="en-US" altLang="zh-CN" sz="1200" dirty="0"/>
          </a:p>
          <a:p>
            <a:r>
              <a:rPr lang="zh-CN" altLang="en-US" sz="1200" dirty="0"/>
              <a:t>此外现有参数密集的模型 会 导致推理成本过高</a:t>
            </a:r>
            <a:br>
              <a:rPr lang="en-US" altLang="zh-CN" dirty="0"/>
            </a:br>
            <a:br>
              <a:rPr lang="en-US" altLang="zh-CN" dirty="0"/>
            </a:br>
            <a:r>
              <a:rPr lang="zh-CN" altLang="en-US" dirty="0"/>
              <a:t>针对这个问题 我们</a:t>
            </a:r>
            <a:r>
              <a:rPr lang="zh-CN" altLang="en-US" sz="1200" dirty="0"/>
              <a:t>提出了一种高效扩展参数的稀疏激活架构</a:t>
            </a:r>
            <a:endParaRPr lang="en-US" altLang="zh-CN" sz="1200" dirty="0"/>
          </a:p>
          <a:p>
            <a:r>
              <a:rPr lang="zh-CN" altLang="en-US" sz="1200" dirty="0"/>
              <a:t>通过一个路由门控网络，让模型自动判别需要哪些专家网络进行推理</a:t>
            </a:r>
            <a:br>
              <a:rPr lang="en-US" altLang="zh-CN" sz="1200" dirty="0"/>
            </a:br>
            <a:r>
              <a:rPr lang="zh-CN" altLang="en-US" sz="1200" dirty="0"/>
              <a:t>从而避免差异较大的数据集之间的不良影响 并减少所需激活参数量</a:t>
            </a:r>
            <a:endParaRPr lang="en-US" altLang="zh-CN" sz="1200" dirty="0"/>
          </a:p>
          <a:p>
            <a:endParaRPr lang="en-US" altLang="zh-CN" sz="1200" dirty="0"/>
          </a:p>
          <a:p>
            <a:endParaRPr lang="en-US" altLang="zh-CN" dirty="0"/>
          </a:p>
          <a:p>
            <a:r>
              <a:rPr lang="zh-CN" altLang="en-US" dirty="0"/>
              <a:t>实验上 相同激活参数量下，相比现有算法降低高达</a:t>
            </a:r>
            <a:r>
              <a:rPr lang="en-US" altLang="zh-CN" dirty="0"/>
              <a:t>40%</a:t>
            </a:r>
            <a:r>
              <a:rPr lang="zh-CN" altLang="en-US" dirty="0"/>
              <a:t>的预测误差</a:t>
            </a:r>
            <a:endParaRPr lang="en-US" altLang="zh-CN" dirty="0"/>
          </a:p>
          <a:p>
            <a:endParaRPr lang="en-US" altLang="zh-CN" dirty="0"/>
          </a:p>
          <a:p>
            <a:endParaRPr lang="en-US" altLang="zh-CN" dirty="0"/>
          </a:p>
          <a:p>
            <a:r>
              <a:rPr lang="zh-CN" altLang="en-US" dirty="0"/>
              <a:t>本文发表在今年的</a:t>
            </a:r>
            <a:r>
              <a:rPr lang="en-US" altLang="zh-CN" dirty="0"/>
              <a:t>nips</a:t>
            </a:r>
          </a:p>
        </p:txBody>
      </p:sp>
      <p:sp>
        <p:nvSpPr>
          <p:cNvPr id="4" name="灯片编号占位符 3">
            <a:extLst>
              <a:ext uri="{FF2B5EF4-FFF2-40B4-BE49-F238E27FC236}">
                <a16:creationId xmlns:a16="http://schemas.microsoft.com/office/drawing/2014/main" id="{D3260FA8-5773-F5A0-492B-C4CAD7AEC4BF}"/>
              </a:ext>
            </a:extLst>
          </p:cNvPr>
          <p:cNvSpPr>
            <a:spLocks noGrp="1"/>
          </p:cNvSpPr>
          <p:nvPr>
            <p:ph type="sldNum" sz="quarter" idx="5"/>
          </p:nvPr>
        </p:nvSpPr>
        <p:spPr/>
        <p:txBody>
          <a:bodyPr/>
          <a:lstStyle/>
          <a:p>
            <a:fld id="{FB3AF58A-E278-44D1-98AF-E76C900EF3A8}" type="slidenum">
              <a:rPr lang="zh-CN" altLang="en-US" smtClean="0"/>
              <a:t>39</a:t>
            </a:fld>
            <a:endParaRPr lang="zh-CN" altLang="en-US"/>
          </a:p>
        </p:txBody>
      </p:sp>
    </p:spTree>
    <p:extLst>
      <p:ext uri="{BB962C8B-B14F-4D97-AF65-F5344CB8AC3E}">
        <p14:creationId xmlns:p14="http://schemas.microsoft.com/office/powerpoint/2010/main" val="900549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在论文四中</a:t>
            </a:r>
            <a:endParaRPr lang="en-US" altLang="zh-CN" dirty="0"/>
          </a:p>
          <a:p>
            <a:r>
              <a:rPr lang="zh-CN" altLang="en-US" dirty="0"/>
              <a:t>我们讨论 如何降低神经算子所需的数据集生成开销</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神经算子训练过程 严重依赖大规模、高质量的标注数据，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而生成这些数据需要调用传统</a:t>
            </a:r>
            <a:r>
              <a:rPr lang="en-US" altLang="zh-CN" dirty="0"/>
              <a:t>PDE</a:t>
            </a:r>
            <a:r>
              <a:rPr lang="zh-CN" altLang="en-US" dirty="0"/>
              <a:t>算法，计算成本极为高昂。</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现有数据生成方法通常独立求解大量由</a:t>
            </a:r>
            <a:r>
              <a:rPr lang="en-US" altLang="zh-CN" dirty="0"/>
              <a:t>PDE</a:t>
            </a:r>
            <a:r>
              <a:rPr lang="zh-CN" altLang="en-US" dirty="0"/>
              <a:t>离散化产生的线性方程组，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忽视了这些方程组之间的内在相似性，导致了严重的计算冗余</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CN" dirty="0"/>
            </a:br>
            <a:br>
              <a:rPr lang="en-US" altLang="zh-CN" dirty="0"/>
            </a:br>
            <a:r>
              <a:rPr lang="zh-CN" altLang="en-US" dirty="0"/>
              <a:t>针对这个问题 我们</a:t>
            </a:r>
            <a:r>
              <a:rPr lang="zh-CN" altLang="en-US" sz="1200" dirty="0"/>
              <a:t>设计一种排序</a:t>
            </a:r>
            <a:r>
              <a:rPr lang="en-US" altLang="zh-CN" sz="1200" dirty="0" err="1"/>
              <a:t>Krylov</a:t>
            </a:r>
            <a:r>
              <a:rPr lang="en-US" altLang="zh-CN" sz="1200" dirty="0"/>
              <a:t> recycling</a:t>
            </a:r>
            <a:r>
              <a:rPr lang="zh-CN" altLang="en-US" sz="1200" dirty="0"/>
              <a:t>技术</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先将这些线性方程组问题排列成前后强相关的线性方程组序列</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求解过程中，利用前一个线性方程组求解过程中掉落的相关信息</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加速下一个线性方程组求解，从而消除独立求解产生的计算冗余</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en-US" altLang="zh-CN" dirty="0"/>
          </a:p>
          <a:p>
            <a:r>
              <a:rPr lang="zh-CN" altLang="en-US" sz="1200" b="0" dirty="0">
                <a:solidFill>
                  <a:srgbClr val="FFFFFF"/>
                </a:solidFill>
                <a:latin typeface="Helvetica Neue Medium"/>
                <a:ea typeface="Helvetica Neue Medium"/>
                <a:cs typeface="Helvetica Neue Medium"/>
                <a:sym typeface="Helvetica Neue Medium"/>
              </a:rPr>
              <a:t>相比现有方法求解速度提升高达</a:t>
            </a:r>
            <a:r>
              <a:rPr lang="en-US" altLang="zh-CN" sz="1200" b="0" dirty="0">
                <a:solidFill>
                  <a:srgbClr val="FFFFFF"/>
                </a:solidFill>
                <a:latin typeface="Helvetica Neue Medium"/>
                <a:ea typeface="Helvetica Neue Medium"/>
                <a:cs typeface="Helvetica Neue Medium"/>
                <a:sym typeface="Helvetica Neue Medium"/>
              </a:rPr>
              <a:t>13.9</a:t>
            </a:r>
            <a:r>
              <a:rPr lang="zh-CN" altLang="en-US" sz="1200" b="0" dirty="0">
                <a:solidFill>
                  <a:srgbClr val="FFFFFF"/>
                </a:solidFill>
                <a:latin typeface="Helvetica Neue Medium"/>
                <a:ea typeface="Helvetica Neue Medium"/>
                <a:cs typeface="Helvetica Neue Medium"/>
                <a:sym typeface="Helvetica Neue Medium"/>
              </a:rPr>
              <a:t>倍，迭代次数减少高达</a:t>
            </a:r>
            <a:r>
              <a:rPr lang="en-US" altLang="zh-CN" sz="1200" b="0" dirty="0">
                <a:solidFill>
                  <a:srgbClr val="FFFFFF"/>
                </a:solidFill>
                <a:latin typeface="Helvetica Neue Medium"/>
                <a:ea typeface="Helvetica Neue Medium"/>
                <a:cs typeface="Helvetica Neue Medium"/>
                <a:sym typeface="Helvetica Neue Medium"/>
              </a:rPr>
              <a:t>30</a:t>
            </a:r>
            <a:r>
              <a:rPr lang="zh-CN" altLang="en-US" sz="1200" b="0" dirty="0">
                <a:solidFill>
                  <a:srgbClr val="FFFFFF"/>
                </a:solidFill>
                <a:latin typeface="Helvetica Neue Medium"/>
                <a:ea typeface="Helvetica Neue Medium"/>
                <a:cs typeface="Helvetica Neue Medium"/>
                <a:sym typeface="Helvetica Neue Medium"/>
              </a:rPr>
              <a:t>倍</a:t>
            </a:r>
            <a:endParaRPr lang="en-US" altLang="zh-CN" b="0" dirty="0"/>
          </a:p>
          <a:p>
            <a:endParaRPr lang="en-US" altLang="zh-CN" dirty="0"/>
          </a:p>
          <a:p>
            <a:endParaRPr lang="en-US" altLang="zh-CN" dirty="0"/>
          </a:p>
          <a:p>
            <a:r>
              <a:rPr lang="zh-CN" altLang="en-US" dirty="0"/>
              <a:t>本文发表在</a:t>
            </a:r>
            <a:r>
              <a:rPr lang="en-US" altLang="zh-CN" dirty="0"/>
              <a:t>24</a:t>
            </a:r>
            <a:r>
              <a:rPr lang="zh-CN" altLang="en-US" dirty="0"/>
              <a:t>年的</a:t>
            </a:r>
            <a:r>
              <a:rPr lang="en-US" altLang="zh-CN" sz="1200" b="1" dirty="0">
                <a:solidFill>
                  <a:srgbClr val="0060FF"/>
                </a:solidFill>
                <a:latin typeface="腾讯体 W7" panose="020C08030202040F0204" pitchFamily="34" charset="-122"/>
                <a:ea typeface="腾讯体 W7" panose="020C08030202040F0204" pitchFamily="34" charset="-122"/>
                <a:sym typeface="+mn-ea"/>
              </a:rPr>
              <a:t>ICLR</a:t>
            </a:r>
            <a:r>
              <a:rPr lang="zh-CN" altLang="en-US" sz="1200" b="1" dirty="0">
                <a:solidFill>
                  <a:srgbClr val="0060FF"/>
                </a:solidFill>
                <a:latin typeface="腾讯体 W7" panose="020C08030202040F0204" pitchFamily="34" charset="-122"/>
                <a:ea typeface="腾讯体 W7" panose="020C08030202040F0204" pitchFamily="34" charset="-122"/>
                <a:sym typeface="+mn-ea"/>
              </a:rPr>
              <a:t>，是当年的</a:t>
            </a:r>
            <a:r>
              <a:rPr lang="en-US" altLang="zh-CN" sz="1200" b="1" dirty="0">
                <a:solidFill>
                  <a:srgbClr val="0060FF"/>
                </a:solidFill>
                <a:latin typeface="腾讯体 W7" panose="020C08030202040F0204" pitchFamily="34" charset="-122"/>
                <a:ea typeface="腾讯体 W7" panose="020C08030202040F0204" pitchFamily="34" charset="-122"/>
                <a:sym typeface="+mn-ea"/>
              </a:rPr>
              <a:t>spotlight </a:t>
            </a:r>
            <a:endParaRPr lang="en-US" altLang="zh-CN" dirty="0"/>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40</a:t>
            </a:fld>
            <a:endParaRPr lang="zh-CN" altLang="en-US"/>
          </a:p>
        </p:txBody>
      </p:sp>
    </p:spTree>
    <p:extLst>
      <p:ext uri="{BB962C8B-B14F-4D97-AF65-F5344CB8AC3E}">
        <p14:creationId xmlns:p14="http://schemas.microsoft.com/office/powerpoint/2010/main" val="176550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我主要由以下两个部分展开</a:t>
            </a:r>
          </a:p>
        </p:txBody>
      </p:sp>
      <p:sp>
        <p:nvSpPr>
          <p:cNvPr id="4" name="灯片编号占位符 3"/>
          <p:cNvSpPr>
            <a:spLocks noGrp="1"/>
          </p:cNvSpPr>
          <p:nvPr>
            <p:ph type="sldNum" sz="quarter" idx="5"/>
          </p:nvPr>
        </p:nvSpPr>
        <p:spPr/>
        <p:txBody>
          <a:bodyPr/>
          <a:lstStyle/>
          <a:p>
            <a:fld id="{FB3AF58A-E278-44D1-98AF-E76C900EF3A8}" type="slidenum">
              <a:rPr lang="zh-CN" altLang="en-US" smtClean="0"/>
              <a:t>4</a:t>
            </a:fld>
            <a:endParaRPr lang="zh-CN" altLang="en-US"/>
          </a:p>
        </p:txBody>
      </p:sp>
    </p:spTree>
    <p:extLst>
      <p:ext uri="{BB962C8B-B14F-4D97-AF65-F5344CB8AC3E}">
        <p14:creationId xmlns:p14="http://schemas.microsoft.com/office/powerpoint/2010/main" val="1277247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AI for PDE</a:t>
            </a:r>
            <a:r>
              <a:rPr lang="zh-CN" altLang="en-US" dirty="0"/>
              <a:t>以及神经算子领域发展迅速，这些</a:t>
            </a:r>
            <a:r>
              <a:rPr lang="en-US" altLang="zh-CN" dirty="0"/>
              <a:t>ai</a:t>
            </a:r>
            <a:r>
              <a:rPr lang="zh-CN" altLang="en-US" dirty="0"/>
              <a:t>算法也在一些问题上取得了很好的效果</a:t>
            </a:r>
            <a:endParaRPr lang="en-US" altLang="zh-CN" dirty="0"/>
          </a:p>
          <a:p>
            <a:r>
              <a:rPr lang="zh-CN" altLang="en-US" dirty="0"/>
              <a:t>但是这些算法的发展遇到了不可逾越的困难，即 </a:t>
            </a:r>
            <a:r>
              <a:rPr lang="en-US" altLang="zh-CN" dirty="0"/>
              <a:t>PDE</a:t>
            </a:r>
            <a:r>
              <a:rPr lang="zh-CN" altLang="en-US" dirty="0"/>
              <a:t>数据集生成开销过大。</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正如</a:t>
            </a:r>
            <a:r>
              <a:rPr lang="en-US" altLang="zh-CN" dirty="0"/>
              <a:t>VAE</a:t>
            </a:r>
            <a:r>
              <a:rPr lang="zh-CN" altLang="en-US" dirty="0"/>
              <a:t>变分自动编码器之父</a:t>
            </a:r>
            <a:r>
              <a:rPr lang="en-US" altLang="zh-CN" b="1" dirty="0">
                <a:latin typeface="Arial" panose="020B0604020202020204" pitchFamily="34" charset="0"/>
                <a:cs typeface="Arial" panose="020B0604020202020204" pitchFamily="34" charset="0"/>
              </a:rPr>
              <a:t>Max Welling</a:t>
            </a:r>
            <a:r>
              <a:rPr lang="zh-CN" altLang="en-US" b="0" dirty="0">
                <a:latin typeface="Arial" panose="020B0604020202020204" pitchFamily="34" charset="0"/>
                <a:cs typeface="Arial" panose="020B0604020202020204" pitchFamily="34" charset="0"/>
              </a:rPr>
              <a:t>教授所说的，虽然</a:t>
            </a:r>
            <a:r>
              <a:rPr lang="en-US" altLang="zh-CN" b="0" dirty="0">
                <a:latin typeface="Arial" panose="020B0604020202020204" pitchFamily="34" charset="0"/>
                <a:cs typeface="Arial" panose="020B0604020202020204" pitchFamily="34" charset="0"/>
              </a:rPr>
              <a:t>ai PDE</a:t>
            </a:r>
            <a:r>
              <a:rPr lang="zh-CN" altLang="en-US" b="0" dirty="0">
                <a:latin typeface="Arial" panose="020B0604020202020204" pitchFamily="34" charset="0"/>
                <a:cs typeface="Arial" panose="020B0604020202020204" pitchFamily="34" charset="0"/>
              </a:rPr>
              <a:t>求解器很好，但其数据生成都完全依赖昂贵的传统算法。</a:t>
            </a:r>
            <a:endParaRPr lang="en-US" altLang="zh-CN"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latin typeface="Arial" panose="020B0604020202020204" pitchFamily="34" charset="0"/>
                <a:cs typeface="Arial" panose="020B0604020202020204" pitchFamily="34" charset="0"/>
              </a:rPr>
              <a:t>也正如</a:t>
            </a:r>
            <a:r>
              <a:rPr lang="en-US" altLang="zh-CN" b="1" dirty="0">
                <a:latin typeface="Arial" panose="020B0604020202020204" pitchFamily="34" charset="0"/>
                <a:cs typeface="Arial" panose="020B0604020202020204" pitchFamily="34" charset="0"/>
              </a:rPr>
              <a:t>ji </a:t>
            </a:r>
            <a:r>
              <a:rPr lang="en-US" altLang="zh-CN" b="1" dirty="0" err="1">
                <a:latin typeface="Arial" panose="020B0604020202020204" pitchFamily="34" charset="0"/>
                <a:cs typeface="Arial" panose="020B0604020202020204" pitchFamily="34" charset="0"/>
              </a:rPr>
              <a:t>shuiwang</a:t>
            </a:r>
            <a:r>
              <a:rPr lang="zh-CN" altLang="en-US" b="0" dirty="0">
                <a:latin typeface="Arial" panose="020B0604020202020204" pitchFamily="34" charset="0"/>
                <a:cs typeface="Arial" panose="020B0604020202020204" pitchFamily="34" charset="0"/>
              </a:rPr>
              <a:t>教授在其去年发表的</a:t>
            </a:r>
            <a:r>
              <a:rPr lang="en-US" altLang="zh-CN" b="0" dirty="0">
                <a:latin typeface="Arial" panose="020B0604020202020204" pitchFamily="34" charset="0"/>
                <a:cs typeface="Arial" panose="020B0604020202020204" pitchFamily="34" charset="0"/>
              </a:rPr>
              <a:t>AI4science</a:t>
            </a:r>
            <a:r>
              <a:rPr lang="zh-CN" altLang="en-US" b="0" dirty="0">
                <a:latin typeface="Arial" panose="020B0604020202020204" pitchFamily="34" charset="0"/>
                <a:cs typeface="Arial" panose="020B0604020202020204" pitchFamily="34" charset="0"/>
              </a:rPr>
              <a:t>综述的</a:t>
            </a:r>
            <a:r>
              <a:rPr lang="en-US" altLang="zh-CN" b="0" dirty="0">
                <a:latin typeface="Arial" panose="020B0604020202020204" pitchFamily="34" charset="0"/>
                <a:cs typeface="Arial" panose="020B0604020202020204" pitchFamily="34" charset="0"/>
              </a:rPr>
              <a:t>AI4PDE</a:t>
            </a:r>
            <a:r>
              <a:rPr lang="zh-CN" altLang="en-US" b="0" dirty="0">
                <a:latin typeface="Arial" panose="020B0604020202020204" pitchFamily="34" charset="0"/>
                <a:cs typeface="Arial" panose="020B0604020202020204" pitchFamily="34" charset="0"/>
              </a:rPr>
              <a:t>章节中 重点提及该领域的首要限制 就是依赖高昂的传统算法生成训练数据</a:t>
            </a:r>
          </a:p>
          <a:p>
            <a:endParaRPr lang="en-US" altLang="zh-CN" dirty="0"/>
          </a:p>
          <a:p>
            <a:r>
              <a:rPr lang="zh-CN" altLang="en-US" dirty="0"/>
              <a:t>依我拙见，该领域数据生成如此重要主要源于两个问题</a:t>
            </a:r>
            <a:endParaRPr lang="en-US" altLang="zh-CN" dirty="0"/>
          </a:p>
          <a:p>
            <a:r>
              <a:rPr lang="en-US" altLang="zh-CN" dirty="0"/>
              <a:t>1. </a:t>
            </a:r>
            <a:r>
              <a:rPr lang="zh-CN" altLang="en-US" dirty="0"/>
              <a:t>偏微分方程领域与其他领域相比是独特的，不同</a:t>
            </a:r>
            <a:r>
              <a:rPr lang="en-US" altLang="zh-CN" dirty="0"/>
              <a:t>PDE</a:t>
            </a:r>
            <a:r>
              <a:rPr lang="zh-CN" altLang="en-US" dirty="0"/>
              <a:t>方程存在显着差异 且数据无法泛化。 具体来说，对于每种类型的 </a:t>
            </a:r>
            <a:r>
              <a:rPr lang="en-US" altLang="zh-CN" dirty="0"/>
              <a:t>PDE</a:t>
            </a:r>
            <a:r>
              <a:rPr lang="zh-CN" altLang="en-US" dirty="0"/>
              <a:t>，在训练 </a:t>
            </a:r>
            <a:r>
              <a:rPr lang="en-US" altLang="zh-CN" dirty="0"/>
              <a:t>NO </a:t>
            </a:r>
            <a:r>
              <a:rPr lang="zh-CN" altLang="en-US" dirty="0"/>
              <a:t>时都需要重新创建专用数据集。</a:t>
            </a:r>
            <a:endParaRPr lang="en-US" altLang="zh-CN" dirty="0"/>
          </a:p>
          <a:p>
            <a:r>
              <a:rPr lang="en-US" altLang="zh-CN" dirty="0"/>
              <a:t>2. </a:t>
            </a:r>
            <a:r>
              <a:rPr lang="zh-CN" altLang="en-US" dirty="0"/>
              <a:t>训练神经算子需要大量数据，一般需要</a:t>
            </a:r>
            <a:r>
              <a:rPr lang="en-US" altLang="zh-CN" dirty="0"/>
              <a:t>1k</a:t>
            </a:r>
            <a:r>
              <a:rPr lang="zh-CN" altLang="en-US" dirty="0"/>
              <a:t>到</a:t>
            </a:r>
            <a:r>
              <a:rPr lang="en-US" altLang="zh-CN" dirty="0"/>
              <a:t>10w</a:t>
            </a:r>
            <a:r>
              <a:rPr lang="zh-CN" altLang="en-US" dirty="0"/>
              <a:t>个数据，每一个数据都需要独立调用昂贵的计算数学算法求解器来得到</a:t>
            </a:r>
            <a:r>
              <a:rPr lang="en-US" altLang="zh-CN" dirty="0"/>
              <a:t>PDE</a:t>
            </a:r>
            <a:r>
              <a:rPr lang="zh-CN" altLang="en-US" dirty="0"/>
              <a:t>的解。</a:t>
            </a:r>
            <a:endParaRPr lang="en-US" altLang="zh-CN" dirty="0"/>
          </a:p>
          <a:p>
            <a:endParaRPr lang="en-US" altLang="zh-CN" dirty="0"/>
          </a:p>
          <a:p>
            <a:r>
              <a:rPr lang="zh-CN" altLang="en-US" dirty="0"/>
              <a:t>总之 数据生成困难 已经严重影响该领域的发展，我们希望设计一种算法 在不损失任何精度和性能的前提下 减低数据生成的开销</a:t>
            </a:r>
          </a:p>
        </p:txBody>
      </p:sp>
      <p:sp>
        <p:nvSpPr>
          <p:cNvPr id="4" name="灯片编号占位符 3"/>
          <p:cNvSpPr>
            <a:spLocks noGrp="1"/>
          </p:cNvSpPr>
          <p:nvPr>
            <p:ph type="sldNum" sz="quarter" idx="5"/>
          </p:nvPr>
        </p:nvSpPr>
        <p:spPr/>
        <p:txBody>
          <a:bodyPr/>
          <a:lstStyle/>
          <a:p>
            <a:fld id="{B372D3DB-1BAB-4B9B-92EE-78CC6DB87D95}" type="slidenum">
              <a:rPr lang="zh-CN" altLang="en-US" smtClean="0"/>
              <a:t>41</a:t>
            </a:fld>
            <a:endParaRPr lang="zh-CN" altLang="en-US"/>
          </a:p>
        </p:txBody>
      </p:sp>
    </p:spTree>
    <p:extLst>
      <p:ext uri="{BB962C8B-B14F-4D97-AF65-F5344CB8AC3E}">
        <p14:creationId xmlns:p14="http://schemas.microsoft.com/office/powerpoint/2010/main" val="3472079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但是直接从计算数学的角度出发，没有合适的解决方案。</a:t>
            </a:r>
            <a:endParaRPr lang="en-US" altLang="zh-CN" dirty="0"/>
          </a:p>
          <a:p>
            <a:r>
              <a:rPr lang="zh-CN" altLang="en-US" dirty="0"/>
              <a:t>这是因为，计算数学中</a:t>
            </a:r>
            <a:r>
              <a:rPr lang="en-US" altLang="zh-CN" dirty="0"/>
              <a:t>NPDE</a:t>
            </a:r>
            <a:r>
              <a:rPr lang="zh-CN" altLang="en-US" dirty="0"/>
              <a:t>主要研究的是如何更好地求解一个</a:t>
            </a:r>
            <a:r>
              <a:rPr lang="en-US" altLang="zh-CN" dirty="0"/>
              <a:t>PDE</a:t>
            </a:r>
            <a:r>
              <a:rPr lang="zh-CN" altLang="en-US" dirty="0"/>
              <a:t>问题，并不存在求解一系列</a:t>
            </a:r>
            <a:r>
              <a:rPr lang="en-US" altLang="zh-CN" dirty="0"/>
              <a:t>PDE</a:t>
            </a:r>
            <a:r>
              <a:rPr lang="zh-CN" altLang="en-US" dirty="0"/>
              <a:t>问题生成数据集这种问题。</a:t>
            </a:r>
            <a:endParaRPr lang="en-US" altLang="zh-CN" dirty="0"/>
          </a:p>
          <a:p>
            <a:r>
              <a:rPr lang="zh-CN" altLang="en-US" dirty="0"/>
              <a:t>即传统计算数学领域并不存在生成</a:t>
            </a:r>
            <a:r>
              <a:rPr lang="en-US" altLang="zh-CN" dirty="0"/>
              <a:t>PDE</a:t>
            </a:r>
            <a:r>
              <a:rPr lang="zh-CN" altLang="en-US" dirty="0"/>
              <a:t>数据集的任务，更不存在直接可以用的加速生成算法。</a:t>
            </a:r>
            <a:endParaRPr lang="en-US" altLang="zh-CN" dirty="0"/>
          </a:p>
          <a:p>
            <a:endParaRPr lang="en-US" altLang="zh-CN" dirty="0"/>
          </a:p>
          <a:p>
            <a:r>
              <a:rPr lang="zh-CN" altLang="en-US" dirty="0"/>
              <a:t>于是乎，一般的做法，例如</a:t>
            </a:r>
            <a:r>
              <a:rPr lang="en-US" altLang="zh-CN" dirty="0"/>
              <a:t>FNO</a:t>
            </a:r>
            <a:r>
              <a:rPr lang="zh-CN" altLang="en-US" dirty="0"/>
              <a:t>、</a:t>
            </a:r>
            <a:r>
              <a:rPr lang="en-US" altLang="zh-CN" dirty="0" err="1"/>
              <a:t>DeepONet</a:t>
            </a:r>
            <a:r>
              <a:rPr lang="zh-CN" altLang="en-US" dirty="0"/>
              <a:t>等工作的数据集都是通过反复独立调用传统算法来求解，从而获得数据，没有任何优化。</a:t>
            </a:r>
            <a:endParaRPr lang="en-US" altLang="zh-CN" dirty="0"/>
          </a:p>
          <a:p>
            <a:endParaRPr lang="en-US" altLang="zh-CN" dirty="0"/>
          </a:p>
          <a:p>
            <a:r>
              <a:rPr lang="zh-CN" altLang="en-US" b="0" i="0" dirty="0">
                <a:solidFill>
                  <a:srgbClr val="D6D3CD"/>
                </a:solidFill>
                <a:effectLst/>
                <a:latin typeface="-apple-system"/>
              </a:rPr>
              <a:t>但事实上，如图所示，这些</a:t>
            </a:r>
            <a:r>
              <a:rPr lang="en-US" altLang="zh-CN" b="0" i="0" dirty="0">
                <a:solidFill>
                  <a:srgbClr val="D6D3CD"/>
                </a:solidFill>
                <a:effectLst/>
                <a:latin typeface="-apple-system"/>
              </a:rPr>
              <a:t>PDE</a:t>
            </a:r>
            <a:r>
              <a:rPr lang="zh-CN" altLang="en-US" b="0" i="0" dirty="0">
                <a:solidFill>
                  <a:srgbClr val="D6D3CD"/>
                </a:solidFill>
                <a:effectLst/>
                <a:latin typeface="-apple-system"/>
              </a:rPr>
              <a:t>问题本身就存在很强相关性（毕竟神经算子就是在学这个）。</a:t>
            </a:r>
            <a:endParaRPr lang="en-US" altLang="zh-CN" b="0" i="0" dirty="0">
              <a:solidFill>
                <a:srgbClr val="D6D3CD"/>
              </a:solidFill>
              <a:effectLst/>
              <a:latin typeface="-apple-system"/>
            </a:endParaRPr>
          </a:p>
          <a:p>
            <a:r>
              <a:rPr lang="zh-CN" altLang="en-US" b="0" i="0" dirty="0">
                <a:solidFill>
                  <a:srgbClr val="D6D3CD"/>
                </a:solidFill>
                <a:effectLst/>
                <a:latin typeface="-apple-system"/>
              </a:rPr>
              <a:t>换而言之，如果只是简单地独立求解，必然存在大量的重复冗余计算。</a:t>
            </a:r>
            <a:endParaRPr lang="en-US" altLang="zh-CN" b="0" i="0" dirty="0">
              <a:solidFill>
                <a:srgbClr val="D6D3CD"/>
              </a:solidFill>
              <a:effectLst/>
              <a:latin typeface="-apple-system"/>
            </a:endParaRPr>
          </a:p>
          <a:p>
            <a:endParaRPr lang="en-US" altLang="zh-CN" b="0" i="0" dirty="0">
              <a:solidFill>
                <a:srgbClr val="D6D3CD"/>
              </a:solidFill>
              <a:effectLst/>
              <a:latin typeface="-apple-system"/>
            </a:endParaRPr>
          </a:p>
          <a:p>
            <a:r>
              <a:rPr lang="zh-CN" altLang="en-US" b="0" i="0" dirty="0">
                <a:solidFill>
                  <a:srgbClr val="D6D3CD"/>
                </a:solidFill>
                <a:effectLst/>
                <a:latin typeface="-apple-system"/>
              </a:rPr>
              <a:t>基于此，我们希望设计一种计算数学的算法，通过这种利用</a:t>
            </a:r>
            <a:r>
              <a:rPr lang="en-US" altLang="zh-CN" b="0" i="0" dirty="0">
                <a:solidFill>
                  <a:srgbClr val="D6D3CD"/>
                </a:solidFill>
                <a:effectLst/>
                <a:latin typeface="-apple-system"/>
              </a:rPr>
              <a:t>PDE</a:t>
            </a:r>
            <a:r>
              <a:rPr lang="zh-CN" altLang="en-US" b="0" i="0" dirty="0">
                <a:solidFill>
                  <a:srgbClr val="D6D3CD"/>
                </a:solidFill>
                <a:effectLst/>
                <a:latin typeface="-apple-system"/>
              </a:rPr>
              <a:t>问题之间的相关性，来减少冗余计算，从而</a:t>
            </a:r>
            <a:r>
              <a:rPr lang="zh-CN" altLang="en-US" dirty="0"/>
              <a:t>在不损失任何精度和性能的前提下，</a:t>
            </a:r>
            <a:r>
              <a:rPr lang="zh-CN" altLang="en-US" b="0" i="0" dirty="0">
                <a:solidFill>
                  <a:srgbClr val="D6D3CD"/>
                </a:solidFill>
                <a:effectLst/>
                <a:latin typeface="-apple-system"/>
              </a:rPr>
              <a:t>加速求解，降低数据集生成的开销。</a:t>
            </a:r>
            <a:endParaRPr lang="en-US" altLang="zh-CN" b="0" i="0" dirty="0">
              <a:solidFill>
                <a:srgbClr val="D6D3CD"/>
              </a:solidFill>
              <a:effectLst/>
              <a:latin typeface="-apple-system"/>
            </a:endParaRPr>
          </a:p>
          <a:p>
            <a:r>
              <a:rPr lang="zh-CN" altLang="en-US" b="0" i="0" dirty="0">
                <a:solidFill>
                  <a:srgbClr val="D6D3CD"/>
                </a:solidFill>
                <a:effectLst/>
                <a:latin typeface="-apple-system"/>
              </a:rPr>
              <a:t>据我们所知 我们的论文是第一篇讨论如何加速</a:t>
            </a:r>
            <a:r>
              <a:rPr lang="en-US" altLang="zh-CN" b="0" i="0" dirty="0">
                <a:solidFill>
                  <a:srgbClr val="D6D3CD"/>
                </a:solidFill>
                <a:effectLst/>
                <a:latin typeface="-apple-system"/>
              </a:rPr>
              <a:t>PDE</a:t>
            </a:r>
            <a:r>
              <a:rPr lang="zh-CN" altLang="en-US" b="0" i="0" dirty="0">
                <a:solidFill>
                  <a:srgbClr val="D6D3CD"/>
                </a:solidFill>
                <a:effectLst/>
                <a:latin typeface="-apple-system"/>
              </a:rPr>
              <a:t>数据集生成的工作</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42</a:t>
            </a:fld>
            <a:endParaRPr lang="zh-CN" altLang="en-US"/>
          </a:p>
        </p:txBody>
      </p:sp>
    </p:spTree>
    <p:extLst>
      <p:ext uri="{BB962C8B-B14F-4D97-AF65-F5344CB8AC3E}">
        <p14:creationId xmlns:p14="http://schemas.microsoft.com/office/powerpoint/2010/main" val="1696433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为了具体说明为什么求解</a:t>
            </a:r>
            <a:r>
              <a:rPr lang="en-US" altLang="zh-CN" dirty="0"/>
              <a:t>PDE</a:t>
            </a:r>
            <a:r>
              <a:rPr lang="zh-CN" altLang="en-US" dirty="0"/>
              <a:t>问题会转换为线性方程组问题 </a:t>
            </a:r>
            <a:endParaRPr lang="en-US" altLang="zh-CN" dirty="0"/>
          </a:p>
          <a:p>
            <a:r>
              <a:rPr lang="zh-CN" altLang="en-US" dirty="0"/>
              <a:t>我们举一个简单的二维</a:t>
            </a:r>
            <a:r>
              <a:rPr lang="en-US" altLang="zh-CN" dirty="0" err="1"/>
              <a:t>Possion</a:t>
            </a:r>
            <a:r>
              <a:rPr lang="zh-CN" altLang="en-US" dirty="0"/>
              <a:t>方程的例子</a:t>
            </a:r>
            <a:endParaRPr lang="en-US" altLang="zh-CN" dirty="0"/>
          </a:p>
          <a:p>
            <a:endParaRPr lang="en-US" altLang="zh-CN" dirty="0"/>
          </a:p>
          <a:p>
            <a:r>
              <a:rPr lang="zh-CN" altLang="en-US" dirty="0"/>
              <a:t>对于二维</a:t>
            </a:r>
            <a:r>
              <a:rPr lang="en-US" altLang="zh-CN" dirty="0" err="1"/>
              <a:t>Possion</a:t>
            </a:r>
            <a:r>
              <a:rPr lang="zh-CN" altLang="en-US" dirty="0"/>
              <a:t>方程 如果我们采用</a:t>
            </a:r>
            <a:r>
              <a:rPr lang="en-US" altLang="zh-CN" dirty="0"/>
              <a:t>2*2</a:t>
            </a:r>
            <a:r>
              <a:rPr lang="zh-CN" altLang="en-US" dirty="0"/>
              <a:t>的网格的有限差分法，那么可以</a:t>
            </a:r>
            <a:r>
              <a:rPr lang="en-US" altLang="zh-CN" dirty="0"/>
              <a:t>PDE</a:t>
            </a:r>
            <a:r>
              <a:rPr lang="zh-CN" altLang="en-US" dirty="0"/>
              <a:t>离散化成这个线性方程组问题，</a:t>
            </a:r>
            <a:endParaRPr lang="en-US" altLang="zh-CN" dirty="0"/>
          </a:p>
          <a:p>
            <a:r>
              <a:rPr lang="zh-CN" altLang="en-US" dirty="0"/>
              <a:t>其中</a:t>
            </a:r>
            <a:r>
              <a:rPr lang="en-US" altLang="zh-CN" dirty="0" err="1"/>
              <a:t>ui,j</a:t>
            </a:r>
            <a:r>
              <a:rPr lang="zh-CN" altLang="en-US" dirty="0"/>
              <a:t>为解在每个格点的值</a:t>
            </a:r>
            <a:endParaRPr lang="en-US" altLang="zh-CN" dirty="0"/>
          </a:p>
          <a:p>
            <a:endParaRPr lang="en-US" altLang="zh-CN" dirty="0"/>
          </a:p>
          <a:p>
            <a:r>
              <a:rPr lang="zh-CN" altLang="en-US" dirty="0"/>
              <a:t>线性方程组求解的这一步占据整个生成过程的主要计算开销，也就是说，我们希望加速</a:t>
            </a:r>
            <a:r>
              <a:rPr lang="en-US" altLang="zh-CN" dirty="0"/>
              <a:t>PDE</a:t>
            </a:r>
            <a:r>
              <a:rPr lang="zh-CN" altLang="en-US" dirty="0"/>
              <a:t>数据集的生成，就是需要设计快速线性方程组求解算法</a:t>
            </a:r>
            <a:endParaRPr lang="en-US" altLang="zh-CN" dirty="0"/>
          </a:p>
          <a:p>
            <a:endParaRPr lang="en-US" altLang="zh-CN" dirty="0"/>
          </a:p>
          <a:p>
            <a:r>
              <a:rPr lang="zh-CN" altLang="en-US" dirty="0"/>
              <a:t>同样 正如前面所说，如果参数相近 同一类</a:t>
            </a:r>
            <a:r>
              <a:rPr lang="en-US" altLang="zh-CN" dirty="0"/>
              <a:t>PDE</a:t>
            </a:r>
            <a:r>
              <a:rPr lang="zh-CN" altLang="en-US" dirty="0"/>
              <a:t>之间 会有很强的相关性，它们对应的线性方程组之间 也会有很强的相关性</a:t>
            </a:r>
            <a:endParaRPr lang="en-US" altLang="zh-CN" dirty="0"/>
          </a:p>
          <a:p>
            <a:r>
              <a:rPr lang="zh-CN" altLang="en-US" dirty="0"/>
              <a:t>因此 我们希望能够设计能利用线性方程组之间相关性加速的求解算法</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43</a:t>
            </a:fld>
            <a:endParaRPr lang="zh-CN" altLang="en-US"/>
          </a:p>
        </p:txBody>
      </p:sp>
    </p:spTree>
    <p:extLst>
      <p:ext uri="{BB962C8B-B14F-4D97-AF65-F5344CB8AC3E}">
        <p14:creationId xmlns:p14="http://schemas.microsoft.com/office/powerpoint/2010/main" val="3121282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那么问题来了 </a:t>
            </a:r>
            <a:r>
              <a:rPr lang="en-US" altLang="zh-CN" dirty="0"/>
              <a:t>PDE</a:t>
            </a:r>
            <a:r>
              <a:rPr lang="zh-CN" altLang="en-US" dirty="0"/>
              <a:t>导出的线性方程组是如何求解的呢？</a:t>
            </a:r>
            <a:endParaRPr lang="en-US" altLang="zh-CN" dirty="0"/>
          </a:p>
          <a:p>
            <a:r>
              <a:rPr lang="zh-CN" altLang="en-US" dirty="0"/>
              <a:t>对于复杂</a:t>
            </a:r>
            <a:r>
              <a:rPr lang="en-US" altLang="zh-CN" dirty="0"/>
              <a:t>PDE</a:t>
            </a:r>
            <a:r>
              <a:rPr lang="zh-CN" altLang="en-US" dirty="0"/>
              <a:t>利用有限差分、有限元等离散化方法导出的线性方程组来说，涉及的矩阵一般大且稀疏</a:t>
            </a:r>
            <a:endParaRPr lang="en-US" altLang="zh-CN" dirty="0"/>
          </a:p>
          <a:p>
            <a:r>
              <a:rPr lang="zh-CN" altLang="en-US" dirty="0"/>
              <a:t>对于这种大、稀疏的线性方程组问题，</a:t>
            </a:r>
            <a:r>
              <a:rPr lang="en-US" altLang="zh-CN" dirty="0" err="1"/>
              <a:t>Krylov</a:t>
            </a:r>
            <a:r>
              <a:rPr lang="zh-CN" altLang="en-US" dirty="0"/>
              <a:t>子空间迭代求解思想，是计算数学主流解决思路</a:t>
            </a:r>
            <a:endParaRPr lang="en-US" altLang="zh-CN" dirty="0"/>
          </a:p>
          <a:p>
            <a:endParaRPr lang="en-US" altLang="zh-CN" dirty="0"/>
          </a:p>
          <a:p>
            <a:r>
              <a:rPr lang="en-US" altLang="zh-CN" dirty="0" err="1"/>
              <a:t>Krylov</a:t>
            </a:r>
            <a:r>
              <a:rPr lang="zh-CN" altLang="en-US" dirty="0"/>
              <a:t>算法会通过生成一个</a:t>
            </a:r>
            <a:r>
              <a:rPr lang="en-US" altLang="zh-CN" dirty="0" err="1"/>
              <a:t>Krylov</a:t>
            </a:r>
            <a:r>
              <a:rPr lang="zh-CN" altLang="en-US" dirty="0"/>
              <a:t>子空间，这个子空间将会保留矩阵</a:t>
            </a:r>
            <a:r>
              <a:rPr lang="en-US" altLang="zh-CN" dirty="0"/>
              <a:t>A</a:t>
            </a:r>
            <a:r>
              <a:rPr lang="zh-CN" altLang="en-US" dirty="0"/>
              <a:t>的主要信息，</a:t>
            </a:r>
            <a:endParaRPr lang="en-US" altLang="zh-CN" dirty="0"/>
          </a:p>
          <a:p>
            <a:r>
              <a:rPr lang="zh-CN" altLang="en-US" dirty="0"/>
              <a:t>通过将这个线性方程组投影到</a:t>
            </a:r>
            <a:r>
              <a:rPr lang="en-US" altLang="zh-CN" dirty="0" err="1"/>
              <a:t>Krylov</a:t>
            </a:r>
            <a:r>
              <a:rPr lang="zh-CN" altLang="en-US" dirty="0"/>
              <a:t>子空间，将大矩阵</a:t>
            </a:r>
            <a:r>
              <a:rPr lang="en-US" altLang="zh-CN" dirty="0"/>
              <a:t>A</a:t>
            </a:r>
            <a:r>
              <a:rPr lang="zh-CN" altLang="en-US" dirty="0"/>
              <a:t>的问题转化为小矩阵</a:t>
            </a:r>
            <a:r>
              <a:rPr lang="en-US" altLang="zh-CN" dirty="0"/>
              <a:t>H</a:t>
            </a:r>
            <a:r>
              <a:rPr lang="zh-CN" altLang="en-US" dirty="0"/>
              <a:t>的线性方程组问题，从而在保证精度的前提下，降低求解大矩阵问题的计算开销。</a:t>
            </a:r>
            <a:endParaRPr lang="en-US" altLang="zh-CN" dirty="0"/>
          </a:p>
          <a:p>
            <a:r>
              <a:rPr lang="zh-CN" altLang="en-US" dirty="0"/>
              <a:t>蓝色框表示的是</a:t>
            </a:r>
            <a:r>
              <a:rPr lang="en-US" altLang="zh-CN" dirty="0" err="1"/>
              <a:t>Krylov</a:t>
            </a:r>
            <a:r>
              <a:rPr lang="zh-CN" altLang="en-US" dirty="0"/>
              <a:t>算法中最重要的部分，即</a:t>
            </a:r>
            <a:r>
              <a:rPr lang="en-US" altLang="zh-CN" b="0" i="0" dirty="0">
                <a:effectLst/>
                <a:latin typeface="Arial" panose="020B0604020202020204" pitchFamily="34" charset="0"/>
              </a:rPr>
              <a:t>Arnold</a:t>
            </a:r>
            <a:r>
              <a:rPr lang="zh-CN" altLang="en-US" b="0" i="0" dirty="0">
                <a:effectLst/>
                <a:latin typeface="Arial" panose="020B0604020202020204" pitchFamily="34" charset="0"/>
              </a:rPr>
              <a:t>关系</a:t>
            </a:r>
            <a:endParaRPr lang="en-US" altLang="zh-CN" dirty="0"/>
          </a:p>
          <a:p>
            <a:endParaRPr lang="en-US" altLang="zh-CN" dirty="0"/>
          </a:p>
          <a:p>
            <a:r>
              <a:rPr lang="zh-CN" altLang="en-US" dirty="0"/>
              <a:t>正如前面所说的，我们希望能够设计能利用线性方程组之间相关性加速的求解算法，那就是 希望设计能利用相关线性方程组之间 </a:t>
            </a:r>
            <a:r>
              <a:rPr lang="en-US" altLang="zh-CN" dirty="0" err="1"/>
              <a:t>Krylov</a:t>
            </a:r>
            <a:r>
              <a:rPr lang="zh-CN" altLang="en-US" dirty="0"/>
              <a:t>子空间的信息 来加速的求解算法</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44</a:t>
            </a:fld>
            <a:endParaRPr lang="zh-CN" altLang="en-US"/>
          </a:p>
        </p:txBody>
      </p:sp>
    </p:spTree>
    <p:extLst>
      <p:ext uri="{BB962C8B-B14F-4D97-AF65-F5344CB8AC3E}">
        <p14:creationId xmlns:p14="http://schemas.microsoft.com/office/powerpoint/2010/main" val="3853728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我们通过排序算法可以得到前后相关性较强线性方程组序列</a:t>
            </a:r>
            <a:endParaRPr lang="en-US" altLang="zh-CN" dirty="0"/>
          </a:p>
          <a:p>
            <a:r>
              <a:rPr lang="zh-CN" altLang="en-US" dirty="0"/>
              <a:t>我们通过使用</a:t>
            </a:r>
            <a:r>
              <a:rPr lang="en-US" altLang="zh-CN" dirty="0"/>
              <a:t>recycle</a:t>
            </a:r>
            <a:r>
              <a:rPr lang="zh-CN" altLang="en-US" dirty="0"/>
              <a:t>技术的</a:t>
            </a:r>
            <a:r>
              <a:rPr lang="en-US" altLang="zh-CN" dirty="0" err="1"/>
              <a:t>Krylov</a:t>
            </a:r>
            <a:r>
              <a:rPr lang="zh-CN" altLang="en-US" dirty="0"/>
              <a:t>算法来利用线性方程组之间的相关性来加速</a:t>
            </a:r>
            <a:endParaRPr lang="en-US" altLang="zh-CN" dirty="0"/>
          </a:p>
          <a:p>
            <a:endParaRPr lang="en-US" altLang="zh-CN" dirty="0"/>
          </a:p>
          <a:p>
            <a:r>
              <a:rPr lang="zh-CN" altLang="en-US" dirty="0"/>
              <a:t>具体来说 对于一个线性方程组来说 我们的</a:t>
            </a:r>
            <a:r>
              <a:rPr lang="en-US" altLang="zh-CN" dirty="0"/>
              <a:t>SKR</a:t>
            </a:r>
            <a:r>
              <a:rPr lang="zh-CN" altLang="en-US" dirty="0"/>
              <a:t>算法和一般的算法一样 通过标准的</a:t>
            </a:r>
            <a:r>
              <a:rPr lang="en-US" altLang="zh-CN" dirty="0" err="1"/>
              <a:t>Krylov</a:t>
            </a:r>
            <a:r>
              <a:rPr lang="zh-CN" altLang="en-US" dirty="0"/>
              <a:t>算法求解线性方程组</a:t>
            </a:r>
            <a:endParaRPr lang="en-US" altLang="zh-CN" dirty="0"/>
          </a:p>
          <a:p>
            <a:r>
              <a:rPr lang="zh-CN" altLang="en-US" dirty="0"/>
              <a:t>对于第二个以及后续的线性方程组来说，我们会继承前一个</a:t>
            </a:r>
            <a:r>
              <a:rPr lang="en-US" altLang="zh-CN" dirty="0" err="1"/>
              <a:t>Krylov</a:t>
            </a:r>
            <a:r>
              <a:rPr lang="zh-CN" altLang="en-US" dirty="0"/>
              <a:t>子空间迭代过程中迭代的近似特征向量</a:t>
            </a:r>
            <a:endParaRPr lang="en-US" altLang="zh-CN" dirty="0"/>
          </a:p>
          <a:p>
            <a:r>
              <a:rPr lang="zh-CN" altLang="en-US" dirty="0"/>
              <a:t>值得注意的是 实际我们继承的是</a:t>
            </a:r>
            <a:r>
              <a:rPr lang="en-US" altLang="zh-CN" dirty="0" err="1"/>
              <a:t>Krylov</a:t>
            </a:r>
            <a:r>
              <a:rPr lang="zh-CN" altLang="en-US" dirty="0"/>
              <a:t>子空间意义下的</a:t>
            </a:r>
            <a:r>
              <a:rPr lang="en-US" altLang="zh-CN" dirty="0"/>
              <a:t>ritz</a:t>
            </a:r>
            <a:r>
              <a:rPr lang="zh-CN" altLang="en-US" dirty="0"/>
              <a:t>值较小的</a:t>
            </a:r>
            <a:r>
              <a:rPr lang="en-US" altLang="zh-CN" dirty="0"/>
              <a:t>ritz</a:t>
            </a:r>
            <a:r>
              <a:rPr lang="zh-CN" altLang="en-US" dirty="0"/>
              <a:t>向量构成的子空间</a:t>
            </a:r>
            <a:endParaRPr lang="en-US" altLang="zh-CN" dirty="0"/>
          </a:p>
          <a:p>
            <a:r>
              <a:rPr lang="zh-CN" altLang="en-US" dirty="0"/>
              <a:t>我们认为前一个线性方程组的特征向量构成的不变子空间 应该是下一个强相关的线性方程组的近似不变子空间</a:t>
            </a:r>
            <a:endParaRPr lang="en-US" altLang="zh-CN" dirty="0"/>
          </a:p>
          <a:p>
            <a:r>
              <a:rPr lang="zh-CN" altLang="en-US" dirty="0"/>
              <a:t>如果我们实现知道线性方程组矩阵的不变子空间 那么就可以有效加速</a:t>
            </a:r>
            <a:r>
              <a:rPr lang="en-US" altLang="zh-CN" dirty="0" err="1"/>
              <a:t>Krylov</a:t>
            </a:r>
            <a:r>
              <a:rPr lang="zh-CN" altLang="en-US" dirty="0"/>
              <a:t>子空间的迭代过程</a:t>
            </a:r>
            <a:endParaRPr lang="en-US" altLang="zh-CN" dirty="0"/>
          </a:p>
          <a:p>
            <a:endParaRPr lang="en-US" altLang="zh-CN" dirty="0"/>
          </a:p>
          <a:p>
            <a:r>
              <a:rPr lang="zh-CN" altLang="en-US" dirty="0"/>
              <a:t>具体来说，我们对这些特征向量张成的子空间进行处理，然后以新的</a:t>
            </a:r>
            <a:r>
              <a:rPr lang="en-US" altLang="zh-CN" sz="1200" b="1" i="0" dirty="0" err="1">
                <a:solidFill>
                  <a:srgbClr val="004D93"/>
                </a:solidFill>
                <a:effectLst/>
                <a:latin typeface="Arial" panose="020B0604020202020204" pitchFamily="34" charset="0"/>
              </a:rPr>
              <a:t>Arnoldi</a:t>
            </a:r>
            <a:r>
              <a:rPr lang="zh-CN" altLang="en-US" dirty="0"/>
              <a:t>关系进行</a:t>
            </a:r>
            <a:r>
              <a:rPr lang="en-US" altLang="zh-CN" dirty="0" err="1"/>
              <a:t>Krylov</a:t>
            </a:r>
            <a:r>
              <a:rPr lang="zh-CN" altLang="en-US" dirty="0"/>
              <a:t>子空间迭代</a:t>
            </a:r>
            <a:endParaRPr lang="en-US" altLang="zh-CN" dirty="0"/>
          </a:p>
          <a:p>
            <a:r>
              <a:rPr lang="zh-CN" altLang="en-US" dirty="0"/>
              <a:t>以此利用前一个线性方程组中的信息来加速。</a:t>
            </a:r>
            <a:endParaRPr lang="en-US" altLang="zh-CN"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45</a:t>
            </a:fld>
            <a:endParaRPr lang="zh-CN" altLang="en-US"/>
          </a:p>
        </p:txBody>
      </p:sp>
    </p:spTree>
    <p:extLst>
      <p:ext uri="{BB962C8B-B14F-4D97-AF65-F5344CB8AC3E}">
        <p14:creationId xmlns:p14="http://schemas.microsoft.com/office/powerpoint/2010/main" val="790468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由此 引出了我们的</a:t>
            </a:r>
            <a:r>
              <a:rPr lang="en-US" altLang="zh-CN" dirty="0"/>
              <a:t>SKR</a:t>
            </a:r>
            <a:r>
              <a:rPr lang="zh-CN" altLang="en-US" dirty="0"/>
              <a:t>算法，其中</a:t>
            </a:r>
            <a:r>
              <a:rPr lang="en-US" altLang="zh-CN" dirty="0"/>
              <a:t>S</a:t>
            </a:r>
            <a:r>
              <a:rPr lang="zh-CN" altLang="en-US" dirty="0"/>
              <a:t>表示排序，</a:t>
            </a:r>
            <a:r>
              <a:rPr lang="en-US" altLang="zh-CN" dirty="0"/>
              <a:t>K</a:t>
            </a:r>
            <a:r>
              <a:rPr lang="zh-CN" altLang="en-US" dirty="0"/>
              <a:t>表示</a:t>
            </a:r>
            <a:r>
              <a:rPr lang="en-US" altLang="zh-CN" dirty="0" err="1"/>
              <a:t>Krylov</a:t>
            </a:r>
            <a:r>
              <a:rPr lang="zh-CN" altLang="en-US" dirty="0"/>
              <a:t>子空间迭代，</a:t>
            </a:r>
            <a:r>
              <a:rPr lang="en-US" altLang="zh-CN" dirty="0"/>
              <a:t>R</a:t>
            </a:r>
            <a:r>
              <a:rPr lang="zh-CN" altLang="en-US" dirty="0"/>
              <a:t>表示</a:t>
            </a:r>
            <a:r>
              <a:rPr lang="en-US" altLang="zh-CN" dirty="0"/>
              <a:t>recycle </a:t>
            </a:r>
            <a:r>
              <a:rPr lang="zh-CN" altLang="en-US" dirty="0"/>
              <a:t>回收子空间迭代过程中可以加速的信息</a:t>
            </a:r>
            <a:endParaRPr lang="en-US" altLang="zh-CN" dirty="0"/>
          </a:p>
          <a:p>
            <a:endParaRPr lang="en-US" altLang="zh-CN" dirty="0"/>
          </a:p>
          <a:p>
            <a:r>
              <a:rPr lang="zh-CN" altLang="en-US" dirty="0"/>
              <a:t>如图所示，上一半是现有算法，下一半是我们的</a:t>
            </a:r>
            <a:r>
              <a:rPr lang="en-US" altLang="zh-CN" dirty="0"/>
              <a:t>SKR</a:t>
            </a:r>
            <a:r>
              <a:rPr lang="zh-CN" altLang="en-US" dirty="0"/>
              <a:t>算法。</a:t>
            </a:r>
            <a:endParaRPr lang="en-US" altLang="zh-CN" dirty="0"/>
          </a:p>
          <a:p>
            <a:endParaRPr lang="en-US" altLang="zh-CN" dirty="0"/>
          </a:p>
          <a:p>
            <a:r>
              <a:rPr lang="zh-CN" altLang="en-US" dirty="0"/>
              <a:t>在以往神经算子的工作中生成</a:t>
            </a:r>
            <a:r>
              <a:rPr lang="en-US" altLang="zh-CN" dirty="0"/>
              <a:t>PDE</a:t>
            </a:r>
            <a:r>
              <a:rPr lang="zh-CN" altLang="en-US" dirty="0"/>
              <a:t>数据集往往通过独立调用线性方程组算法来获得解。对于大矩阵问题来说，通常使用基于</a:t>
            </a:r>
            <a:r>
              <a:rPr lang="en-US" altLang="zh-CN" dirty="0" err="1"/>
              <a:t>Krylov</a:t>
            </a:r>
            <a:r>
              <a:rPr lang="zh-CN" altLang="en-US" dirty="0"/>
              <a:t>子空间迭代的算法来求解线性方程组问题。</a:t>
            </a:r>
            <a:endParaRPr lang="en-US" altLang="zh-CN" dirty="0"/>
          </a:p>
          <a:p>
            <a:r>
              <a:rPr lang="zh-CN" altLang="en-US" dirty="0"/>
              <a:t>但实际上这些</a:t>
            </a:r>
            <a:r>
              <a:rPr lang="en-US" altLang="zh-CN" dirty="0"/>
              <a:t>PDE</a:t>
            </a:r>
            <a:r>
              <a:rPr lang="zh-CN" altLang="en-US" dirty="0"/>
              <a:t>之间只是参数不同，对应的线性方程组存在很强的相关性。独立求解这些线性方程组会造成大量重复的冗余计算。</a:t>
            </a:r>
            <a:endParaRPr lang="en-US" altLang="zh-CN" dirty="0"/>
          </a:p>
          <a:p>
            <a:endParaRPr lang="en-US" altLang="zh-CN" dirty="0"/>
          </a:p>
          <a:p>
            <a:r>
              <a:rPr lang="zh-CN" altLang="en-US" dirty="0"/>
              <a:t>为了利用不同线性方程组之间的相关性，通过减少冗余计算，来降低整体计算复杂度，我们设计了</a:t>
            </a:r>
            <a:r>
              <a:rPr lang="en-US" altLang="zh-CN" dirty="0"/>
              <a:t>SKR</a:t>
            </a:r>
            <a:r>
              <a:rPr lang="zh-CN" altLang="en-US" dirty="0"/>
              <a:t>算法。</a:t>
            </a:r>
            <a:endParaRPr lang="en-US" altLang="zh-CN" dirty="0"/>
          </a:p>
          <a:p>
            <a:r>
              <a:rPr lang="en-US" altLang="zh-CN" dirty="0"/>
              <a:t>SKR</a:t>
            </a:r>
            <a:r>
              <a:rPr lang="zh-CN" altLang="en-US" dirty="0"/>
              <a:t>主要分为两个部分：</a:t>
            </a:r>
            <a:r>
              <a:rPr lang="en-US" altLang="zh-CN" dirty="0"/>
              <a:t>1.</a:t>
            </a:r>
            <a:r>
              <a:rPr lang="zh-CN" altLang="en-US" dirty="0"/>
              <a:t>排序算法 </a:t>
            </a:r>
            <a:r>
              <a:rPr lang="en-US" altLang="zh-CN" dirty="0"/>
              <a:t>2.</a:t>
            </a:r>
            <a:r>
              <a:rPr lang="zh-CN" altLang="en-US" dirty="0"/>
              <a:t>使用</a:t>
            </a:r>
            <a:r>
              <a:rPr lang="en-US" altLang="zh-CN" dirty="0"/>
              <a:t>recycle</a:t>
            </a:r>
            <a:r>
              <a:rPr lang="zh-CN" altLang="en-US" dirty="0"/>
              <a:t>技术的</a:t>
            </a:r>
            <a:r>
              <a:rPr lang="en-US" altLang="zh-CN" dirty="0" err="1"/>
              <a:t>Krylov</a:t>
            </a:r>
            <a:r>
              <a:rPr lang="zh-CN" altLang="en-US" dirty="0"/>
              <a:t>子空间迭代算法</a:t>
            </a:r>
            <a:endParaRPr lang="en-US" altLang="zh-CN" dirty="0"/>
          </a:p>
          <a:p>
            <a:r>
              <a:rPr lang="zh-CN" altLang="en-US" dirty="0"/>
              <a:t>我们先通过排序算法，将这些线性方程组依据生成的参数排成一条前后强相关的线性方程组序列</a:t>
            </a:r>
            <a:endParaRPr lang="en-US" altLang="zh-CN" dirty="0"/>
          </a:p>
          <a:p>
            <a:r>
              <a:rPr lang="zh-CN" altLang="en-US" dirty="0"/>
              <a:t>然后利用</a:t>
            </a:r>
            <a:r>
              <a:rPr lang="en-US" altLang="zh-CN" dirty="0"/>
              <a:t>recycle</a:t>
            </a:r>
            <a:r>
              <a:rPr lang="zh-CN" altLang="en-US" dirty="0"/>
              <a:t>技术，将前一个线性方程组求解过程中掉落的有效信息用于下一个线性方程组的求解，从而减少下一个线性方程组的</a:t>
            </a:r>
            <a:r>
              <a:rPr lang="en-US" altLang="zh-CN" dirty="0" err="1"/>
              <a:t>Krylov</a:t>
            </a:r>
            <a:r>
              <a:rPr lang="zh-CN" altLang="en-US" dirty="0"/>
              <a:t>子空间迭代次数，加速整个数据集的生成。</a:t>
            </a:r>
            <a:endParaRPr lang="en-US" altLang="zh-CN" dirty="0"/>
          </a:p>
          <a:p>
            <a:endParaRPr lang="en-US" altLang="zh-CN" dirty="0"/>
          </a:p>
          <a:p>
            <a:r>
              <a:rPr lang="zh-CN" altLang="en-US" dirty="0"/>
              <a:t>下面我们来具体介绍</a:t>
            </a:r>
            <a:r>
              <a:rPr lang="en-US" altLang="zh-CN" dirty="0"/>
              <a:t>SKR</a:t>
            </a:r>
            <a:r>
              <a:rPr lang="zh-CN" altLang="en-US" dirty="0"/>
              <a:t>算法的细节</a:t>
            </a:r>
          </a:p>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46</a:t>
            </a:fld>
            <a:endParaRPr lang="zh-CN" altLang="en-US"/>
          </a:p>
        </p:txBody>
      </p:sp>
    </p:spTree>
    <p:extLst>
      <p:ext uri="{BB962C8B-B14F-4D97-AF65-F5344CB8AC3E}">
        <p14:creationId xmlns:p14="http://schemas.microsoft.com/office/powerpoint/2010/main" val="2739009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该图展示了矩阵大小为 </a:t>
            </a:r>
            <a:r>
              <a:rPr lang="en-US" altLang="zh-CN" dirty="0"/>
              <a:t>\(10^4\) </a:t>
            </a:r>
            <a:r>
              <a:rPr lang="zh-CN" altLang="en-US" dirty="0"/>
              <a:t>的亥姆霍兹方程问题，深入探讨了计算精度与平均计算时间之间的关系。 </a:t>
            </a:r>
            <a:endParaRPr lang="en-US" altLang="zh-CN" dirty="0"/>
          </a:p>
          <a:p>
            <a:r>
              <a:rPr lang="zh-CN" altLang="en-US" dirty="0"/>
              <a:t>左图显示了各种前提条件下的收敛曲线，其中 </a:t>
            </a:r>
            <a:r>
              <a:rPr lang="en-US" altLang="zh-CN" dirty="0"/>
              <a:t>x </a:t>
            </a:r>
            <a:r>
              <a:rPr lang="zh-CN" altLang="en-US" dirty="0"/>
              <a:t>轴为平均计算时间，</a:t>
            </a:r>
            <a:r>
              <a:rPr lang="en-US" altLang="zh-CN" dirty="0"/>
              <a:t>y </a:t>
            </a:r>
            <a:r>
              <a:rPr lang="zh-CN" altLang="en-US" dirty="0"/>
              <a:t>轴为计算精度。</a:t>
            </a:r>
            <a:endParaRPr lang="en-US" altLang="zh-CN" dirty="0"/>
          </a:p>
          <a:p>
            <a:r>
              <a:rPr lang="zh-CN" altLang="en-US" dirty="0"/>
              <a:t>右表显示了后三个点的线性拟合，得到的曲线斜率。</a:t>
            </a:r>
            <a:endParaRPr lang="en-US" altLang="zh-CN" dirty="0"/>
          </a:p>
          <a:p>
            <a:endParaRPr lang="en-US" altLang="zh-CN" dirty="0"/>
          </a:p>
          <a:p>
            <a:r>
              <a:rPr lang="zh-CN" altLang="en-US" dirty="0"/>
              <a:t>左图可以明显看出 我们的</a:t>
            </a:r>
            <a:r>
              <a:rPr lang="en-US" altLang="zh-CN" dirty="0"/>
              <a:t>SKR</a:t>
            </a:r>
            <a:r>
              <a:rPr lang="zh-CN" altLang="en-US" dirty="0"/>
              <a:t>算法在计算开销下 远优于现有算法，右表的数值对比说明 我们的</a:t>
            </a:r>
            <a:r>
              <a:rPr lang="en-US" altLang="zh-CN" dirty="0"/>
              <a:t>SKR</a:t>
            </a:r>
            <a:r>
              <a:rPr lang="zh-CN" altLang="en-US" dirty="0"/>
              <a:t>算法在高精度下也有更快的收敛速度，而非只是加速了前几次低精度区域的迭代。</a:t>
            </a:r>
            <a:endParaRPr lang="en-US" altLang="zh-CN" dirty="0"/>
          </a:p>
          <a:p>
            <a:endParaRPr lang="en-US" altLang="zh-CN" dirty="0"/>
          </a:p>
          <a:p>
            <a:r>
              <a:rPr lang="en-US" altLang="zh-CN" dirty="0"/>
              <a:t>The accuracy change over time for our SKR algorithm and the baseline GMRES algorithm. As seen, the SKR algorithm can significantly accelerate the solution of the system of linear equations, achieving a speed-up of up to 13.9 times.</a:t>
            </a:r>
          </a:p>
          <a:p>
            <a:endParaRPr lang="en-US" altLang="zh-CN" dirty="0"/>
          </a:p>
          <a:p>
            <a:r>
              <a:rPr lang="en-US" altLang="zh-CN" dirty="0"/>
              <a:t>Illustrating the Helmholtz Equation with a matrix size of \(10^4\), the graphic delves into the relationship between computational accuracy and average computation time. The left plot displays convergence curves under various preconditions, with the x-axis as average computation time and the y-axis as computational accuracy. The right plot presents linear fits for the three points with the minimum tolerance for each precondition, providing slopes as metrics for their convergence trends.</a:t>
            </a:r>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47</a:t>
            </a:fld>
            <a:endParaRPr lang="zh-CN" altLang="en-US"/>
          </a:p>
        </p:txBody>
      </p:sp>
    </p:spTree>
    <p:extLst>
      <p:ext uri="{BB962C8B-B14F-4D97-AF65-F5344CB8AC3E}">
        <p14:creationId xmlns:p14="http://schemas.microsoft.com/office/powerpoint/2010/main" val="4012728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48</a:t>
            </a:fld>
            <a:endParaRPr lang="zh-CN" altLang="en-US"/>
          </a:p>
        </p:txBody>
      </p:sp>
    </p:spTree>
    <p:extLst>
      <p:ext uri="{BB962C8B-B14F-4D97-AF65-F5344CB8AC3E}">
        <p14:creationId xmlns:p14="http://schemas.microsoft.com/office/powerpoint/2010/main" val="3329334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49</a:t>
            </a:fld>
            <a:endParaRPr lang="zh-CN" altLang="en-US"/>
          </a:p>
        </p:txBody>
      </p:sp>
    </p:spTree>
    <p:extLst>
      <p:ext uri="{BB962C8B-B14F-4D97-AF65-F5344CB8AC3E}">
        <p14:creationId xmlns:p14="http://schemas.microsoft.com/office/powerpoint/2010/main" val="1916252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372D3DB-1BAB-4B9B-92EE-78CC6DB87D95}" type="slidenum">
              <a:rPr lang="zh-CN" altLang="en-US" smtClean="0"/>
              <a:t>50</a:t>
            </a:fld>
            <a:endParaRPr lang="zh-CN" altLang="en-US"/>
          </a:p>
        </p:txBody>
      </p:sp>
    </p:spTree>
    <p:extLst>
      <p:ext uri="{BB962C8B-B14F-4D97-AF65-F5344CB8AC3E}">
        <p14:creationId xmlns:p14="http://schemas.microsoft.com/office/powerpoint/2010/main" val="288168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1FEE7-02D5-2B5D-1F02-415317A874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A79869-6CCC-CD51-36D2-C4C2E94A6C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C712FC-CE1F-D187-E842-AC90A98127D8}"/>
              </a:ext>
            </a:extLst>
          </p:cNvPr>
          <p:cNvSpPr>
            <a:spLocks noGrp="1"/>
          </p:cNvSpPr>
          <p:nvPr>
            <p:ph type="body" idx="1"/>
          </p:nvPr>
        </p:nvSpPr>
        <p:spPr/>
        <p:txBody>
          <a:bodyPr/>
          <a:lstStyle/>
          <a:p>
            <a:r>
              <a:rPr lang="zh-CN" altLang="en-US" dirty="0"/>
              <a:t>下面我来介绍，我在腾讯实习期间 主要的成果产出</a:t>
            </a:r>
            <a:endParaRPr lang="en-US" altLang="zh-CN" dirty="0"/>
          </a:p>
          <a:p>
            <a:endParaRPr lang="en-US" altLang="zh-CN" dirty="0"/>
          </a:p>
          <a:p>
            <a:endParaRPr lang="en-US" altLang="zh-CN" dirty="0"/>
          </a:p>
          <a:p>
            <a:r>
              <a:rPr lang="zh-CN" altLang="en-US" dirty="0"/>
              <a:t>我先快速介绍下背景</a:t>
            </a:r>
            <a:endParaRPr lang="en-US" altLang="zh-CN" dirty="0"/>
          </a:p>
          <a:p>
            <a:r>
              <a:rPr lang="zh-CN" altLang="en-US" dirty="0"/>
              <a:t>我讨论的主题是 强化学习在大模型领域的应用</a:t>
            </a:r>
            <a:endParaRPr lang="en-US" altLang="zh-CN" dirty="0"/>
          </a:p>
          <a:p>
            <a:endParaRPr lang="en-US" altLang="zh-CN" dirty="0"/>
          </a:p>
          <a:p>
            <a:endParaRPr lang="en-US" altLang="zh-CN" dirty="0"/>
          </a:p>
          <a:p>
            <a:r>
              <a:rPr lang="zh-CN" altLang="en-US" dirty="0"/>
              <a:t>强化学习 大模型算法 已经被广泛应用在大模型领域</a:t>
            </a:r>
            <a:endParaRPr lang="en-US" altLang="zh-CN" dirty="0"/>
          </a:p>
          <a:p>
            <a:r>
              <a:rPr lang="zh-CN" altLang="en-US" dirty="0"/>
              <a:t>例如</a:t>
            </a:r>
            <a:r>
              <a:rPr lang="en-US" altLang="zh-CN" dirty="0" err="1"/>
              <a:t>deepseek</a:t>
            </a:r>
            <a:r>
              <a:rPr lang="zh-CN" altLang="en-US" dirty="0"/>
              <a:t>的</a:t>
            </a:r>
            <a:r>
              <a:rPr lang="en-US" altLang="zh-CN" dirty="0" err="1"/>
              <a:t>grpo</a:t>
            </a:r>
            <a:r>
              <a:rPr lang="zh-CN" altLang="en-US" dirty="0"/>
              <a:t>、字节的</a:t>
            </a:r>
            <a:r>
              <a:rPr lang="en-US" altLang="zh-CN" dirty="0" err="1"/>
              <a:t>dapo</a:t>
            </a:r>
            <a:r>
              <a:rPr lang="zh-CN" altLang="en-US" dirty="0"/>
              <a:t>等等</a:t>
            </a:r>
            <a:endParaRPr lang="en-US" altLang="zh-CN" dirty="0"/>
          </a:p>
          <a:p>
            <a:endParaRPr lang="en-US" altLang="zh-CN" dirty="0"/>
          </a:p>
          <a:p>
            <a:r>
              <a:rPr lang="zh-CN" altLang="en-US" dirty="0"/>
              <a:t>这些算法和大模型预训练之间的关系 </a:t>
            </a:r>
            <a:endParaRPr lang="en-US" altLang="zh-CN" dirty="0"/>
          </a:p>
          <a:p>
            <a:r>
              <a:rPr lang="zh-CN" altLang="en-US" dirty="0"/>
              <a:t>类似于 预训练是为了让大模型知道怎么说话，而强化学习是通过正确性奖励、格式奖励让大模型知道怎么说好话</a:t>
            </a:r>
            <a:endParaRPr lang="en-US" altLang="zh-CN" dirty="0"/>
          </a:p>
          <a:p>
            <a:endParaRPr lang="en-US" altLang="zh-CN" dirty="0"/>
          </a:p>
          <a:p>
            <a:r>
              <a:rPr lang="zh-CN" altLang="en-US" dirty="0"/>
              <a:t>通过让原始大模型生成答案，然后不断强化其中好的答案，从而让大模型对齐人类的喜好</a:t>
            </a:r>
            <a:endParaRPr lang="en-US" altLang="zh-CN" dirty="0"/>
          </a:p>
          <a:p>
            <a:endParaRPr lang="en-US" altLang="zh-CN" dirty="0"/>
          </a:p>
          <a:p>
            <a:endParaRPr lang="en-US" altLang="zh-CN" dirty="0"/>
          </a:p>
          <a:p>
            <a:r>
              <a:rPr lang="zh-CN" altLang="en-US" dirty="0"/>
              <a:t>其中的关键问题就是 如何分析强化学习过程中大模型性能的变化 以及 如何设计更好的强化学习算法</a:t>
            </a:r>
            <a:endParaRPr lang="en-US" altLang="zh-CN" dirty="0"/>
          </a:p>
        </p:txBody>
      </p:sp>
      <p:sp>
        <p:nvSpPr>
          <p:cNvPr id="4" name="灯片编号占位符 3">
            <a:extLst>
              <a:ext uri="{FF2B5EF4-FFF2-40B4-BE49-F238E27FC236}">
                <a16:creationId xmlns:a16="http://schemas.microsoft.com/office/drawing/2014/main" id="{1D1146B4-F744-362D-9BD0-359C3F64EAA3}"/>
              </a:ext>
            </a:extLst>
          </p:cNvPr>
          <p:cNvSpPr>
            <a:spLocks noGrp="1"/>
          </p:cNvSpPr>
          <p:nvPr>
            <p:ph type="sldNum" sz="quarter" idx="5"/>
          </p:nvPr>
        </p:nvSpPr>
        <p:spPr/>
        <p:txBody>
          <a:bodyPr/>
          <a:lstStyle/>
          <a:p>
            <a:fld id="{FB3AF58A-E278-44D1-98AF-E76C900EF3A8}" type="slidenum">
              <a:rPr lang="zh-CN" altLang="en-US" smtClean="0"/>
              <a:t>5</a:t>
            </a:fld>
            <a:endParaRPr lang="zh-CN" altLang="en-US"/>
          </a:p>
        </p:txBody>
      </p:sp>
    </p:spTree>
    <p:extLst>
      <p:ext uri="{BB962C8B-B14F-4D97-AF65-F5344CB8AC3E}">
        <p14:creationId xmlns:p14="http://schemas.microsoft.com/office/powerpoint/2010/main" val="1278434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5D739-6128-C6DD-9C07-596263BC823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0F110F3-238F-E413-7441-06AD2983D4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D2AF4E-F4D5-D254-6442-8CFFD54051E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9EF1668-678D-D932-BD9E-3536D52953D8}"/>
              </a:ext>
            </a:extLst>
          </p:cNvPr>
          <p:cNvSpPr>
            <a:spLocks noGrp="1"/>
          </p:cNvSpPr>
          <p:nvPr>
            <p:ph type="sldNum" sz="quarter" idx="5"/>
          </p:nvPr>
        </p:nvSpPr>
        <p:spPr/>
        <p:txBody>
          <a:bodyPr/>
          <a:lstStyle/>
          <a:p>
            <a:fld id="{B372D3DB-1BAB-4B9B-92EE-78CC6DB87D95}" type="slidenum">
              <a:rPr lang="zh-CN" altLang="en-US" smtClean="0"/>
              <a:t>51</a:t>
            </a:fld>
            <a:endParaRPr lang="zh-CN" altLang="en-US"/>
          </a:p>
        </p:txBody>
      </p:sp>
    </p:spTree>
    <p:extLst>
      <p:ext uri="{BB962C8B-B14F-4D97-AF65-F5344CB8AC3E}">
        <p14:creationId xmlns:p14="http://schemas.microsoft.com/office/powerpoint/2010/main" val="1707774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以上四篇论文就是我的主要产出</a:t>
            </a:r>
            <a:endParaRPr lang="en-US" altLang="zh-CN" dirty="0"/>
          </a:p>
          <a:p>
            <a:endParaRPr lang="en-US" altLang="zh-CN" dirty="0"/>
          </a:p>
          <a:p>
            <a:r>
              <a:rPr lang="zh-CN" altLang="en-US" dirty="0"/>
              <a:t>感谢各位老师聆听 </a:t>
            </a:r>
            <a:endParaRPr lang="en-US" altLang="zh-CN" dirty="0"/>
          </a:p>
          <a:p>
            <a:r>
              <a:rPr lang="zh-CN" altLang="en-US" dirty="0"/>
              <a:t>我的答辩到此结束</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0" dirty="0">
                <a:latin typeface="腾讯体 W7" panose="020C08030202040F0204" pitchFamily="34" charset="-122"/>
                <a:ea typeface="腾讯体 W7" panose="020C08030202040F0204" pitchFamily="34" charset="-122"/>
              </a:rPr>
              <a:t>请评委老师批评指正！</a:t>
            </a:r>
          </a:p>
          <a:p>
            <a:endParaRPr lang="zh-CN" altLang="en-US" dirty="0"/>
          </a:p>
        </p:txBody>
      </p:sp>
      <p:sp>
        <p:nvSpPr>
          <p:cNvPr id="4" name="灯片编号占位符 3"/>
          <p:cNvSpPr>
            <a:spLocks noGrp="1"/>
          </p:cNvSpPr>
          <p:nvPr>
            <p:ph type="sldNum" sz="quarter" idx="5"/>
          </p:nvPr>
        </p:nvSpPr>
        <p:spPr/>
        <p:txBody>
          <a:bodyPr/>
          <a:lstStyle/>
          <a:p>
            <a:fld id="{FB3AF58A-E278-44D1-98AF-E76C900EF3A8}" type="slidenum">
              <a:rPr lang="zh-CN" altLang="en-US" smtClean="0"/>
              <a:t>52</a:t>
            </a:fld>
            <a:endParaRPr lang="zh-CN" altLang="en-US"/>
          </a:p>
        </p:txBody>
      </p:sp>
    </p:spTree>
    <p:extLst>
      <p:ext uri="{BB962C8B-B14F-4D97-AF65-F5344CB8AC3E}">
        <p14:creationId xmlns:p14="http://schemas.microsoft.com/office/powerpoint/2010/main" val="216484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下面我来介绍，我在腾讯实习期间 主要的成果产出</a:t>
            </a:r>
            <a:endParaRPr lang="en-US" altLang="zh-CN" dirty="0"/>
          </a:p>
          <a:p>
            <a:endParaRPr lang="en-US" altLang="zh-CN" dirty="0"/>
          </a:p>
          <a:p>
            <a:endParaRPr lang="en-US" altLang="zh-CN" dirty="0"/>
          </a:p>
          <a:p>
            <a:r>
              <a:rPr lang="zh-CN" altLang="en-US" dirty="0"/>
              <a:t>我先快速介绍下背景</a:t>
            </a:r>
            <a:endParaRPr lang="en-US" altLang="zh-CN" dirty="0"/>
          </a:p>
          <a:p>
            <a:r>
              <a:rPr lang="zh-CN" altLang="en-US" dirty="0"/>
              <a:t>我讨论的主题是 强化学习在大模型领域的应用</a:t>
            </a:r>
            <a:endParaRPr lang="en-US" altLang="zh-CN" dirty="0"/>
          </a:p>
          <a:p>
            <a:endParaRPr lang="en-US" altLang="zh-CN" dirty="0"/>
          </a:p>
          <a:p>
            <a:endParaRPr lang="en-US" altLang="zh-CN" dirty="0"/>
          </a:p>
          <a:p>
            <a:r>
              <a:rPr lang="zh-CN" altLang="en-US" dirty="0"/>
              <a:t>强化学习 大模型算法 已经被广泛应用在大模型领域</a:t>
            </a:r>
            <a:endParaRPr lang="en-US" altLang="zh-CN" dirty="0"/>
          </a:p>
          <a:p>
            <a:r>
              <a:rPr lang="zh-CN" altLang="en-US" dirty="0"/>
              <a:t>例如</a:t>
            </a:r>
            <a:r>
              <a:rPr lang="en-US" altLang="zh-CN" dirty="0" err="1"/>
              <a:t>deepseek</a:t>
            </a:r>
            <a:r>
              <a:rPr lang="zh-CN" altLang="en-US" dirty="0"/>
              <a:t>的</a:t>
            </a:r>
            <a:r>
              <a:rPr lang="en-US" altLang="zh-CN" dirty="0" err="1"/>
              <a:t>grpo</a:t>
            </a:r>
            <a:r>
              <a:rPr lang="zh-CN" altLang="en-US" dirty="0"/>
              <a:t>、字节的</a:t>
            </a:r>
            <a:r>
              <a:rPr lang="en-US" altLang="zh-CN" dirty="0" err="1"/>
              <a:t>dapo</a:t>
            </a:r>
            <a:r>
              <a:rPr lang="zh-CN" altLang="en-US" dirty="0"/>
              <a:t>等等</a:t>
            </a:r>
            <a:endParaRPr lang="en-US" altLang="zh-CN" dirty="0"/>
          </a:p>
          <a:p>
            <a:endParaRPr lang="en-US" altLang="zh-CN" dirty="0"/>
          </a:p>
          <a:p>
            <a:r>
              <a:rPr lang="zh-CN" altLang="en-US" dirty="0"/>
              <a:t>这些算法和大模型预训练之间的关系 </a:t>
            </a:r>
            <a:endParaRPr lang="en-US" altLang="zh-CN" dirty="0"/>
          </a:p>
          <a:p>
            <a:r>
              <a:rPr lang="zh-CN" altLang="en-US" dirty="0"/>
              <a:t>类似于 预训练是为了让大模型知道怎么说话，而强化学习是通过正确性奖励、格式奖励让大模型知道怎么说好话</a:t>
            </a:r>
            <a:endParaRPr lang="en-US" altLang="zh-CN" dirty="0"/>
          </a:p>
          <a:p>
            <a:endParaRPr lang="en-US" altLang="zh-CN" dirty="0"/>
          </a:p>
          <a:p>
            <a:r>
              <a:rPr lang="zh-CN" altLang="en-US" dirty="0"/>
              <a:t>通过让原始大模型生成答案，然后不断强化其中好的答案，从而让大模型对齐人类的喜好</a:t>
            </a:r>
            <a:endParaRPr lang="en-US" altLang="zh-CN" dirty="0"/>
          </a:p>
          <a:p>
            <a:endParaRPr lang="en-US" altLang="zh-CN" dirty="0"/>
          </a:p>
          <a:p>
            <a:endParaRPr lang="en-US" altLang="zh-CN" dirty="0"/>
          </a:p>
          <a:p>
            <a:r>
              <a:rPr lang="zh-CN" altLang="en-US" dirty="0"/>
              <a:t>其中的关键问题就是 如何分析强化学习过程中大模型性能的变化 以及 如何设计更好的强化学习算法</a:t>
            </a:r>
            <a:endParaRPr lang="en-US" altLang="zh-CN"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6</a:t>
            </a:fld>
            <a:endParaRPr lang="zh-CN" altLang="en-US"/>
          </a:p>
        </p:txBody>
      </p:sp>
    </p:spTree>
    <p:extLst>
      <p:ext uri="{BB962C8B-B14F-4D97-AF65-F5344CB8AC3E}">
        <p14:creationId xmlns:p14="http://schemas.microsoft.com/office/powerpoint/2010/main" val="75657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 </a:t>
            </a:r>
            <a:endParaRPr lang="en-US" altLang="zh-CN" dirty="0"/>
          </a:p>
          <a:p>
            <a:r>
              <a:rPr lang="zh-CN" altLang="en-US" dirty="0"/>
              <a:t>我们首先对其进行了拆分</a:t>
            </a:r>
            <a:endParaRPr lang="en-US" altLang="zh-CN" dirty="0"/>
          </a:p>
          <a:p>
            <a:endParaRPr lang="en-US" altLang="zh-CN" dirty="0"/>
          </a:p>
          <a:p>
            <a:r>
              <a:rPr lang="zh-CN" altLang="en-US" dirty="0"/>
              <a:t>我们认为 主要该领域有四大问题 实验现象无法解释 数据质量参差不齐 样本训练效率低 多样性和正确率难以平衡</a:t>
            </a:r>
            <a:endParaRPr lang="en-US" altLang="zh-CN" dirty="0"/>
          </a:p>
          <a:p>
            <a:endParaRPr lang="en-US" altLang="zh-CN" dirty="0"/>
          </a:p>
          <a:p>
            <a:r>
              <a:rPr lang="zh-CN" altLang="en-US" dirty="0"/>
              <a:t>然后我们从推理树的结构出发 对强化学习的过程进行了建模</a:t>
            </a:r>
            <a:endParaRPr lang="en-US" altLang="zh-CN" dirty="0"/>
          </a:p>
          <a:p>
            <a:r>
              <a:rPr lang="zh-CN" altLang="en-US" dirty="0"/>
              <a:t>将熵和多样性关联在一起，树的增枝减枝代表着熵变 </a:t>
            </a:r>
            <a:endParaRPr lang="en-US" altLang="zh-CN" dirty="0"/>
          </a:p>
          <a:p>
            <a:r>
              <a:rPr lang="zh-CN" altLang="en-US" dirty="0"/>
              <a:t>由此依次解释了该领域的实验现象</a:t>
            </a:r>
            <a:endParaRPr lang="en-US" altLang="zh-CN" dirty="0"/>
          </a:p>
          <a:p>
            <a:r>
              <a:rPr lang="zh-CN" altLang="en-US" dirty="0"/>
              <a:t>包括 为什么只用负样本就可以训练、正负样本对训练影响不对称、</a:t>
            </a:r>
            <a:r>
              <a:rPr lang="en-US" altLang="zh-CN" dirty="0"/>
              <a:t>clip</a:t>
            </a:r>
            <a:r>
              <a:rPr lang="zh-CN" altLang="en-US" dirty="0"/>
              <a:t>等超参对熵和训练的影响、为什么会出现熵坍缩等等</a:t>
            </a:r>
            <a:endParaRPr lang="en-US" altLang="zh-CN" dirty="0"/>
          </a:p>
          <a:p>
            <a:endParaRPr lang="en-US" altLang="zh-CN" dirty="0"/>
          </a:p>
          <a:p>
            <a:endParaRPr lang="en-US" altLang="zh-CN" dirty="0"/>
          </a:p>
          <a:p>
            <a:r>
              <a:rPr lang="zh-CN" altLang="en-US" dirty="0"/>
              <a:t>然后我们根据这套建模推出了三个可行的算法方案</a:t>
            </a:r>
            <a:endParaRPr lang="en-US" altLang="zh-CN" dirty="0"/>
          </a:p>
          <a:p>
            <a:r>
              <a:rPr lang="zh-CN" altLang="en-US" dirty="0"/>
              <a:t>分别针对数据筛选 样本构造 多样性平衡问题</a:t>
            </a:r>
            <a:endParaRPr lang="en-US" altLang="zh-CN" dirty="0"/>
          </a:p>
          <a:p>
            <a:endParaRPr lang="en-US" altLang="zh-CN" dirty="0"/>
          </a:p>
          <a:p>
            <a:r>
              <a:rPr lang="zh-CN" altLang="en-US" dirty="0"/>
              <a:t>具体来说</a:t>
            </a:r>
            <a:endParaRPr lang="en-US" altLang="zh-CN" dirty="0"/>
          </a:p>
          <a:p>
            <a:r>
              <a:rPr lang="zh-CN" altLang="en-US" dirty="0"/>
              <a:t>对于数据筛选问题 我们从强化学习树结构出发，设计了按照训练难度对数据进行分类 的 课程学习算法。</a:t>
            </a:r>
            <a:endParaRPr lang="en-US" altLang="zh-CN" dirty="0"/>
          </a:p>
          <a:p>
            <a:r>
              <a:rPr lang="zh-CN" altLang="en-US" dirty="0"/>
              <a:t>对于样本构建问题 我们分析了什么样的样本结构可以更加高效的训练模型，然后设计了对应算法主动生成这样的高效结构，而非原本的随机生成。</a:t>
            </a:r>
            <a:endParaRPr lang="en-US" altLang="zh-CN" dirty="0"/>
          </a:p>
          <a:p>
            <a:r>
              <a:rPr lang="zh-CN" altLang="en-US" dirty="0"/>
              <a:t>对于多样性平衡问题 首先我们分析了推理树结构和熵变化之间的关系。推出了</a:t>
            </a:r>
            <a:r>
              <a:rPr lang="en-US" altLang="zh-CN" dirty="0"/>
              <a:t>clip</a:t>
            </a:r>
            <a:r>
              <a:rPr lang="zh-CN" altLang="en-US" dirty="0"/>
              <a:t>和多样性之间的关系。通过在训练过程中动态自适应的调整</a:t>
            </a:r>
            <a:r>
              <a:rPr lang="en-US" altLang="zh-CN" dirty="0"/>
              <a:t>clip</a:t>
            </a:r>
            <a:r>
              <a:rPr lang="zh-CN" altLang="en-US" dirty="0"/>
              <a:t>的大小，从而平衡正确率和多样性之间的关系</a:t>
            </a:r>
            <a:endParaRPr lang="en-US" altLang="zh-CN" dirty="0"/>
          </a:p>
          <a:p>
            <a:endParaRPr lang="en-US" altLang="zh-CN" dirty="0"/>
          </a:p>
          <a:p>
            <a:endParaRPr lang="en-US" altLang="zh-CN" dirty="0"/>
          </a:p>
          <a:p>
            <a:endParaRPr lang="en-US" altLang="zh-CN" dirty="0"/>
          </a:p>
          <a:p>
            <a:r>
              <a:rPr lang="zh-CN" altLang="en-US" dirty="0"/>
              <a:t>以上三个课题 预计投稿今年</a:t>
            </a:r>
            <a:r>
              <a:rPr lang="en-US" altLang="zh-CN" dirty="0"/>
              <a:t>9</a:t>
            </a:r>
            <a:r>
              <a:rPr lang="zh-CN" altLang="en-US" dirty="0"/>
              <a:t>月的</a:t>
            </a:r>
            <a:r>
              <a:rPr lang="en-US" altLang="zh-CN" dirty="0"/>
              <a:t>iclr2026</a:t>
            </a:r>
          </a:p>
          <a:p>
            <a:r>
              <a:rPr lang="zh-CN" altLang="en-US" dirty="0"/>
              <a:t>其中我的主要分工是 这三个课题的理论分析、数学建模 以及 </a:t>
            </a:r>
            <a:r>
              <a:rPr lang="en-US" altLang="zh-CN" dirty="0"/>
              <a:t>50%</a:t>
            </a:r>
            <a:r>
              <a:rPr lang="zh-CN" altLang="en-US" dirty="0"/>
              <a:t>的算法设计和实验</a:t>
            </a:r>
            <a:endParaRPr lang="en-US" altLang="zh-CN" dirty="0"/>
          </a:p>
          <a:p>
            <a:endParaRPr lang="en-US" altLang="zh-CN" dirty="0"/>
          </a:p>
          <a:p>
            <a:r>
              <a:rPr lang="zh-CN" altLang="en-US" dirty="0"/>
              <a:t>由于时间有限，下面我来主要介绍课题一</a:t>
            </a:r>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7</a:t>
            </a:fld>
            <a:endParaRPr lang="zh-CN" altLang="en-US"/>
          </a:p>
        </p:txBody>
      </p:sp>
    </p:spTree>
    <p:extLst>
      <p:ext uri="{BB962C8B-B14F-4D97-AF65-F5344CB8AC3E}">
        <p14:creationId xmlns:p14="http://schemas.microsoft.com/office/powerpoint/2010/main" val="157076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课题一 主要讨论的是 如何基于训练难度来设计对应的课程学习算法</a:t>
            </a:r>
            <a:endParaRPr lang="en-US" altLang="zh-CN" dirty="0"/>
          </a:p>
          <a:p>
            <a:endParaRPr lang="en-US" altLang="zh-CN" dirty="0"/>
          </a:p>
          <a:p>
            <a:r>
              <a:rPr lang="zh-CN" altLang="en-US" dirty="0"/>
              <a:t>我们快速回顾下现有做法</a:t>
            </a:r>
            <a:endParaRPr lang="en-US" altLang="zh-CN" dirty="0"/>
          </a:p>
          <a:p>
            <a:endParaRPr lang="en-US" altLang="zh-CN" dirty="0"/>
          </a:p>
          <a:p>
            <a:r>
              <a:rPr lang="zh-CN" altLang="en-US" dirty="0"/>
              <a:t>现有做法主要依据数据的正确率 来对数据进行分类 从而来做从易到难 的 课程学习</a:t>
            </a:r>
            <a:endParaRPr lang="en-US" altLang="zh-CN" dirty="0"/>
          </a:p>
          <a:p>
            <a:endParaRPr lang="en-US" altLang="zh-CN" dirty="0"/>
          </a:p>
          <a:p>
            <a:r>
              <a:rPr lang="zh-CN" altLang="en-US" dirty="0"/>
              <a:t>然而这种方法存在一些问题 正确率只能反映当前问题的回答难度，无法反映数据训练的难度</a:t>
            </a:r>
            <a:endParaRPr lang="en-US" altLang="zh-CN" dirty="0"/>
          </a:p>
          <a:p>
            <a:endParaRPr lang="en-US" altLang="zh-CN" dirty="0"/>
          </a:p>
          <a:p>
            <a:r>
              <a:rPr lang="zh-CN" altLang="en-US" dirty="0"/>
              <a:t>我们应该根据数据训练的难度来做课程学习，而非一个人为的正确率指标</a:t>
            </a:r>
            <a:endParaRPr lang="en-US" altLang="zh-CN" dirty="0"/>
          </a:p>
          <a:p>
            <a:endParaRPr lang="en-US" altLang="zh-CN" dirty="0"/>
          </a:p>
          <a:p>
            <a:r>
              <a:rPr lang="zh-CN" altLang="en-US" dirty="0"/>
              <a:t>例如这个实验例子，有些数据在训练一开始就有明显正确率提升，有些数据到最后才明显提升。</a:t>
            </a:r>
            <a:endParaRPr lang="en-US" altLang="zh-CN" dirty="0"/>
          </a:p>
          <a:p>
            <a:r>
              <a:rPr lang="zh-CN" altLang="en-US" dirty="0"/>
              <a:t>这说明他们的训练难度是不一样的，如果他们开始 结尾的正确率是一样的，而基于正确率的方法无法区分他们</a:t>
            </a:r>
            <a:endParaRPr lang="en-US" altLang="zh-CN" dirty="0"/>
          </a:p>
          <a:p>
            <a:endParaRPr lang="en-US" altLang="zh-CN" dirty="0"/>
          </a:p>
          <a:p>
            <a:r>
              <a:rPr lang="zh-CN" altLang="en-US" dirty="0"/>
              <a:t>那么就产生一个关键问题 </a:t>
            </a:r>
            <a:r>
              <a:rPr lang="zh-CN" altLang="en-US" sz="1200" b="1" dirty="0">
                <a:solidFill>
                  <a:srgbClr val="FFFFFF"/>
                </a:solidFill>
                <a:latin typeface="Helvetica Neue Medium"/>
                <a:ea typeface="Helvetica Neue Medium"/>
                <a:cs typeface="Helvetica Neue Medium"/>
                <a:sym typeface="Helvetica Neue Medium"/>
              </a:rPr>
              <a:t>什么样的度量可以衡量一个数据的训练难度？</a:t>
            </a:r>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8</a:t>
            </a:fld>
            <a:endParaRPr lang="zh-CN" altLang="en-US"/>
          </a:p>
        </p:txBody>
      </p:sp>
    </p:spTree>
    <p:extLst>
      <p:ext uri="{BB962C8B-B14F-4D97-AF65-F5344CB8AC3E}">
        <p14:creationId xmlns:p14="http://schemas.microsoft.com/office/powerpoint/2010/main" val="343587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FE66-F12B-B94F-3A94-20E9C544A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9B916A-4A4E-5451-6681-C1AB4D1ACD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1E565E-A637-C83D-9111-1AC00B8F2FAD}"/>
              </a:ext>
            </a:extLst>
          </p:cNvPr>
          <p:cNvSpPr>
            <a:spLocks noGrp="1"/>
          </p:cNvSpPr>
          <p:nvPr>
            <p:ph type="body" idx="1"/>
          </p:nvPr>
        </p:nvSpPr>
        <p:spPr/>
        <p:txBody>
          <a:bodyPr/>
          <a:lstStyle/>
          <a:p>
            <a:r>
              <a:rPr lang="zh-CN" altLang="en-US" dirty="0"/>
              <a:t>为了解决这个问题，我们对此进行建模</a:t>
            </a:r>
            <a:endParaRPr lang="en-US" altLang="zh-CN" dirty="0"/>
          </a:p>
          <a:p>
            <a:endParaRPr lang="en-US" altLang="zh-CN" dirty="0"/>
          </a:p>
          <a:p>
            <a:r>
              <a:rPr lang="zh-CN" altLang="en-US" dirty="0"/>
              <a:t>我们把强化学习的过程 建模成推理树的减枝过程</a:t>
            </a:r>
            <a:endParaRPr lang="en-US" altLang="zh-CN" dirty="0"/>
          </a:p>
          <a:p>
            <a:endParaRPr lang="en-US" altLang="zh-CN" dirty="0"/>
          </a:p>
          <a:p>
            <a:r>
              <a:rPr lang="zh-CN" altLang="en-US" dirty="0"/>
              <a:t>所谓正确率提升 就是把错误的枝叶给去掉了 保留正确的</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那么从这个角度 区分正确错误的</a:t>
            </a:r>
            <a:r>
              <a:rPr kumimoji="0" lang="zh-CN" altLang="en-US" sz="1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关键节点个数、最少减枝次数 可以度量 数据训练难度</a:t>
            </a:r>
          </a:p>
          <a:p>
            <a:endParaRPr lang="zh-CN" altLang="en-US" dirty="0"/>
          </a:p>
        </p:txBody>
      </p:sp>
      <p:sp>
        <p:nvSpPr>
          <p:cNvPr id="4" name="灯片编号占位符 3">
            <a:extLst>
              <a:ext uri="{FF2B5EF4-FFF2-40B4-BE49-F238E27FC236}">
                <a16:creationId xmlns:a16="http://schemas.microsoft.com/office/drawing/2014/main" id="{88A29E4D-856D-754B-17F9-FF1DB9ECEDA0}"/>
              </a:ext>
            </a:extLst>
          </p:cNvPr>
          <p:cNvSpPr>
            <a:spLocks noGrp="1"/>
          </p:cNvSpPr>
          <p:nvPr>
            <p:ph type="sldNum" sz="quarter" idx="5"/>
          </p:nvPr>
        </p:nvSpPr>
        <p:spPr/>
        <p:txBody>
          <a:bodyPr/>
          <a:lstStyle/>
          <a:p>
            <a:fld id="{FB3AF58A-E278-44D1-98AF-E76C900EF3A8}" type="slidenum">
              <a:rPr lang="zh-CN" altLang="en-US" smtClean="0"/>
              <a:t>9</a:t>
            </a:fld>
            <a:endParaRPr lang="zh-CN" altLang="en-US"/>
          </a:p>
        </p:txBody>
      </p:sp>
    </p:spTree>
    <p:extLst>
      <p:ext uri="{BB962C8B-B14F-4D97-AF65-F5344CB8AC3E}">
        <p14:creationId xmlns:p14="http://schemas.microsoft.com/office/powerpoint/2010/main" val="573771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封面-纯色">
    <p:bg>
      <p:bgPr>
        <a:solidFill>
          <a:srgbClr val="0052D9"/>
        </a:solidFill>
        <a:effectLst/>
      </p:bgPr>
    </p:bg>
    <p:spTree>
      <p:nvGrpSpPr>
        <p:cNvPr id="1" name=""/>
        <p:cNvGrpSpPr/>
        <p:nvPr/>
      </p:nvGrpSpPr>
      <p:grpSpPr>
        <a:xfrm>
          <a:off x="0" y="0"/>
          <a:ext cx="0" cy="0"/>
          <a:chOff x="0" y="0"/>
          <a:chExt cx="0" cy="0"/>
        </a:xfrm>
      </p:grpSpPr>
      <p:pic>
        <p:nvPicPr>
          <p:cNvPr id="14" name="2-01.png" descr="2-01.png"/>
          <p:cNvPicPr>
            <a:picLocks noChangeAspect="1"/>
          </p:cNvPicPr>
          <p:nvPr/>
        </p:nvPicPr>
        <p:blipFill>
          <a:blip r:embed="rId2"/>
          <a:stretch>
            <a:fillRect/>
          </a:stretch>
        </p:blipFill>
        <p:spPr>
          <a:xfrm>
            <a:off x="4293" y="-1"/>
            <a:ext cx="12183415" cy="6858001"/>
          </a:xfrm>
          <a:prstGeom prst="rect">
            <a:avLst/>
          </a:prstGeom>
          <a:ln w="12700">
            <a:miter lim="400000"/>
            <a:headEnd/>
            <a:tailEnd/>
          </a:ln>
        </p:spPr>
      </p:pic>
      <p:pic>
        <p:nvPicPr>
          <p:cNvPr id="15" name="图像" descr="图像"/>
          <p:cNvPicPr>
            <a:picLocks noChangeAspect="1"/>
          </p:cNvPicPr>
          <p:nvPr/>
        </p:nvPicPr>
        <p:blipFill>
          <a:blip r:embed="rId3"/>
          <a:stretch>
            <a:fillRect/>
          </a:stretch>
        </p:blipFill>
        <p:spPr>
          <a:xfrm>
            <a:off x="128311" y="6615448"/>
            <a:ext cx="207699" cy="176566"/>
          </a:xfrm>
          <a:prstGeom prst="rect">
            <a:avLst/>
          </a:prstGeom>
          <a:ln w="12700">
            <a:miter lim="400000"/>
            <a:headEnd/>
            <a:tailEnd/>
          </a:ln>
        </p:spPr>
      </p:pic>
      <p:sp>
        <p:nvSpPr>
          <p:cNvPr id="16" name="标题文本"/>
          <p:cNvSpPr txBox="1">
            <a:spLocks noGrp="1"/>
          </p:cNvSpPr>
          <p:nvPr>
            <p:ph type="title" hasCustomPrompt="1"/>
          </p:nvPr>
        </p:nvSpPr>
        <p:spPr>
          <a:xfrm>
            <a:off x="1015074" y="80384"/>
            <a:ext cx="10305786" cy="5494966"/>
          </a:xfrm>
          <a:prstGeom prst="rect">
            <a:avLst/>
          </a:prstGeom>
        </p:spPr>
        <p:txBody>
          <a:bodyPr/>
          <a:lstStyle/>
          <a:p>
            <a:r>
              <a:t>标题文本</a:t>
            </a:r>
          </a:p>
        </p:txBody>
      </p:sp>
      <p:sp>
        <p:nvSpPr>
          <p:cNvPr id="17" name="矩形"/>
          <p:cNvSpPr/>
          <p:nvPr/>
        </p:nvSpPr>
        <p:spPr>
          <a:xfrm>
            <a:off x="-5259" y="6543146"/>
            <a:ext cx="12202518" cy="13428"/>
          </a:xfrm>
          <a:prstGeom prst="rect">
            <a:avLst/>
          </a:prstGeom>
          <a:solidFill>
            <a:srgbClr val="00CCFF"/>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18"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54"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sp>
        <p:nvSpPr>
          <p:cNvPr id="155" name="–Johnny Appleseed"/>
          <p:cNvSpPr txBox="1">
            <a:spLocks noGrp="1"/>
          </p:cNvSpPr>
          <p:nvPr>
            <p:ph type="body" sz="quarter" idx="13" hasCustomPrompt="1"/>
          </p:nvPr>
        </p:nvSpPr>
        <p:spPr>
          <a:xfrm>
            <a:off x="1413652" y="4467225"/>
            <a:ext cx="9371046" cy="348813"/>
          </a:xfrm>
          <a:prstGeom prst="rect">
            <a:avLst/>
          </a:prstGeom>
        </p:spPr>
        <p:txBody>
          <a:bodyPr>
            <a:spAutoFit/>
          </a:bodyPr>
          <a:lstStyle>
            <a:lvl1pPr marL="0" indent="0" algn="ctr">
              <a:lnSpc>
                <a:spcPct val="100000"/>
              </a:lnSpc>
              <a:spcBef>
                <a:spcPts val="0"/>
              </a:spcBef>
              <a:buSzTx/>
              <a:buNone/>
              <a:defRPr sz="1600" i="1">
                <a:latin typeface="Helvetica Neue"/>
                <a:ea typeface="Helvetica Neue"/>
                <a:cs typeface="Helvetica Neue"/>
                <a:sym typeface="Helvetica Neue"/>
              </a:defRPr>
            </a:lvl1pPr>
          </a:lstStyle>
          <a:p>
            <a:r>
              <a:t>–Johnny Appleseed</a:t>
            </a:r>
          </a:p>
        </p:txBody>
      </p:sp>
      <p:sp>
        <p:nvSpPr>
          <p:cNvPr id="156" name="“Type a quote here.”"/>
          <p:cNvSpPr txBox="1">
            <a:spLocks noGrp="1"/>
          </p:cNvSpPr>
          <p:nvPr>
            <p:ph type="body" sz="quarter" idx="14" hasCustomPrompt="1"/>
          </p:nvPr>
        </p:nvSpPr>
        <p:spPr>
          <a:xfrm>
            <a:off x="1413652" y="3100706"/>
            <a:ext cx="9371046" cy="656590"/>
          </a:xfrm>
          <a:prstGeom prst="rect">
            <a:avLst/>
          </a:prstGeom>
        </p:spPr>
        <p:txBody>
          <a:bodyPr anchor="ctr">
            <a:spAutoFit/>
          </a:bodyPr>
          <a:lstStyle>
            <a:lvl1pPr marL="0" indent="0" algn="ctr">
              <a:lnSpc>
                <a:spcPct val="100000"/>
              </a:lnSpc>
              <a:spcBef>
                <a:spcPts val="0"/>
              </a:spcBef>
              <a:buSzTx/>
              <a:buNone/>
              <a:defRPr sz="3600">
                <a:solidFill>
                  <a:srgbClr val="000000"/>
                </a:solidFill>
                <a:latin typeface="Helvetica Neue Medium"/>
                <a:ea typeface="Helvetica Neue Medium"/>
                <a:cs typeface="Helvetica Neue Medium"/>
                <a:sym typeface="Helvetica Neue Medium"/>
              </a:defRPr>
            </a:lvl1pPr>
          </a:lstStyle>
          <a:p>
            <a:r>
              <a:t>“Type a quote here.”</a:t>
            </a:r>
          </a:p>
        </p:txBody>
      </p:sp>
      <p:sp>
        <p:nvSpPr>
          <p:cNvPr id="157" name="幻灯片编号"/>
          <p:cNvSpPr txBox="1">
            <a:spLocks noGrp="1"/>
          </p:cNvSpPr>
          <p:nvPr>
            <p:ph type="sldNum" sz="quarter" idx="2"/>
          </p:nvPr>
        </p:nvSpPr>
        <p:spPr>
          <a:xfrm>
            <a:off x="3175" y="6586256"/>
            <a:ext cx="12192001" cy="287258"/>
          </a:xfrm>
          <a:prstGeom prst="rect">
            <a:avLst/>
          </a:prstGeom>
        </p:spPr>
        <p:txBody>
          <a:bodyPr/>
          <a:lstStyle/>
          <a:p>
            <a:fld id="{86CB4B4D-7CA3-9044-876B-883B54F8677D}" type="slidenum">
              <a:rPr/>
              <a:t>‹#›</a:t>
            </a:fld>
            <a:endParaRPr/>
          </a:p>
        </p:txBody>
      </p:sp>
      <p:sp>
        <p:nvSpPr>
          <p:cNvPr id="158" name="矩形"/>
          <p:cNvSpPr/>
          <p:nvPr/>
        </p:nvSpPr>
        <p:spPr>
          <a:xfrm>
            <a:off x="-5259" y="6543146"/>
            <a:ext cx="12202518" cy="13428"/>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pic>
        <p:nvPicPr>
          <p:cNvPr id="159" name="Page.png" descr="P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空白页-黑">
    <p:bg>
      <p:bgPr>
        <a:solidFill>
          <a:srgbClr val="000000"/>
        </a:solidFill>
        <a:effectLst/>
      </p:bgPr>
    </p:bg>
    <p:spTree>
      <p:nvGrpSpPr>
        <p:cNvPr id="1" name=""/>
        <p:cNvGrpSpPr/>
        <p:nvPr/>
      </p:nvGrpSpPr>
      <p:grpSpPr>
        <a:xfrm>
          <a:off x="0" y="0"/>
          <a:ext cx="0" cy="0"/>
          <a:chOff x="0" y="0"/>
          <a:chExt cx="0" cy="0"/>
        </a:xfrm>
      </p:grpSpPr>
      <p:sp>
        <p:nvSpPr>
          <p:cNvPr id="166"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
        <p:nvSpPr>
          <p:cNvPr id="167"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FFFFFF">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pic>
        <p:nvPicPr>
          <p:cNvPr id="168" name="Page.png" descr="P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空白页-灰">
    <p:spTree>
      <p:nvGrpSpPr>
        <p:cNvPr id="1" name=""/>
        <p:cNvGrpSpPr/>
        <p:nvPr/>
      </p:nvGrpSpPr>
      <p:grpSpPr>
        <a:xfrm>
          <a:off x="0" y="0"/>
          <a:ext cx="0" cy="0"/>
          <a:chOff x="0" y="0"/>
          <a:chExt cx="0" cy="0"/>
        </a:xfrm>
      </p:grpSpPr>
      <p:sp>
        <p:nvSpPr>
          <p:cNvPr id="17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6"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sp>
        <p:nvSpPr>
          <p:cNvPr id="177" name="矩形"/>
          <p:cNvSpPr/>
          <p:nvPr/>
        </p:nvSpPr>
        <p:spPr>
          <a:xfrm>
            <a:off x="-5259" y="6543146"/>
            <a:ext cx="12202518" cy="13428"/>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pic>
        <p:nvPicPr>
          <p:cNvPr id="178" name="Page.png" descr="P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空白页-腾讯蓝">
    <p:bg>
      <p:bgPr>
        <a:solidFill>
          <a:srgbClr val="0252D8"/>
        </a:solidFill>
        <a:effectLst/>
      </p:bgPr>
    </p:bg>
    <p:spTree>
      <p:nvGrpSpPr>
        <p:cNvPr id="1" name=""/>
        <p:cNvGrpSpPr/>
        <p:nvPr/>
      </p:nvGrpSpPr>
      <p:grpSpPr>
        <a:xfrm>
          <a:off x="0" y="0"/>
          <a:ext cx="0" cy="0"/>
          <a:chOff x="0" y="0"/>
          <a:chExt cx="0" cy="0"/>
        </a:xfrm>
      </p:grpSpPr>
      <p:sp>
        <p:nvSpPr>
          <p:cNvPr id="185" name="矩形"/>
          <p:cNvSpPr/>
          <p:nvPr/>
        </p:nvSpPr>
        <p:spPr>
          <a:xfrm>
            <a:off x="-5259" y="6543146"/>
            <a:ext cx="12192001" cy="321172"/>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186" name="幻灯片编号"/>
          <p:cNvSpPr txBox="1">
            <a:spLocks noGrp="1"/>
          </p:cNvSpPr>
          <p:nvPr>
            <p:ph type="sldNum" sz="quarter" idx="2"/>
          </p:nvPr>
        </p:nvSpPr>
        <p:spPr>
          <a:xfrm>
            <a:off x="-5259" y="6586256"/>
            <a:ext cx="12192001" cy="287258"/>
          </a:xfrm>
          <a:prstGeom prst="rect">
            <a:avLst/>
          </a:prstGeom>
        </p:spPr>
        <p:txBody>
          <a:bodyPr/>
          <a:lstStyle/>
          <a:p>
            <a:fld id="{86CB4B4D-7CA3-9044-876B-883B54F8677D}" type="slidenum">
              <a:rPr/>
              <a:t>‹#›</a:t>
            </a:fld>
            <a:endParaRPr/>
          </a:p>
        </p:txBody>
      </p:sp>
      <p:sp>
        <p:nvSpPr>
          <p:cNvPr id="187"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FFFFFF">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pic>
        <p:nvPicPr>
          <p:cNvPr id="188" name="Page.png" descr="P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结束页">
    <p:bg>
      <p:bgPr>
        <a:solidFill>
          <a:srgbClr val="0252D8"/>
        </a:solidFill>
        <a:effectLst/>
      </p:bgPr>
    </p:bg>
    <p:spTree>
      <p:nvGrpSpPr>
        <p:cNvPr id="1" name=""/>
        <p:cNvGrpSpPr/>
        <p:nvPr/>
      </p:nvGrpSpPr>
      <p:grpSpPr>
        <a:xfrm>
          <a:off x="0" y="0"/>
          <a:ext cx="0" cy="0"/>
          <a:chOff x="0" y="0"/>
          <a:chExt cx="0" cy="0"/>
        </a:xfrm>
      </p:grpSpPr>
      <p:pic>
        <p:nvPicPr>
          <p:cNvPr id="195" name="图像" descr="图像"/>
          <p:cNvPicPr>
            <a:picLocks noChangeAspect="1"/>
          </p:cNvPicPr>
          <p:nvPr/>
        </p:nvPicPr>
        <p:blipFill>
          <a:blip r:embed="rId2"/>
          <a:stretch>
            <a:fillRect/>
          </a:stretch>
        </p:blipFill>
        <p:spPr>
          <a:xfrm>
            <a:off x="5257957" y="515350"/>
            <a:ext cx="1676086" cy="225277"/>
          </a:xfrm>
          <a:prstGeom prst="rect">
            <a:avLst/>
          </a:prstGeom>
          <a:ln w="12700">
            <a:miter lim="400000"/>
            <a:headEnd/>
            <a:tailEnd/>
          </a:ln>
        </p:spPr>
      </p:pic>
      <p:sp>
        <p:nvSpPr>
          <p:cNvPr id="196" name="Thanks"/>
          <p:cNvSpPr txBox="1"/>
          <p:nvPr/>
        </p:nvSpPr>
        <p:spPr>
          <a:xfrm>
            <a:off x="3324352" y="2398101"/>
            <a:ext cx="4095032" cy="2205732"/>
          </a:xfrm>
          <a:prstGeom prst="rect">
            <a:avLst/>
          </a:prstGeom>
          <a:ln w="12700">
            <a:miter lim="400000"/>
          </a:ln>
        </p:spPr>
        <p:txBody>
          <a:bodyPr wrap="none" lIns="25400" tIns="25400" rIns="25400" bIns="25400" anchor="ctr">
            <a:spAutoFit/>
          </a:bodyPr>
          <a:lstStyle>
            <a:lvl1pPr>
              <a:defRPr sz="28000" spc="-1400">
                <a:solidFill>
                  <a:srgbClr val="FFFFFF"/>
                </a:solidFill>
                <a:latin typeface="+mn-lt"/>
                <a:ea typeface="+mn-ea"/>
                <a:cs typeface="+mn-cs"/>
                <a:sym typeface="TTTGBMedium"/>
              </a:defRPr>
            </a:lvl1pPr>
          </a:lstStyle>
          <a:p>
            <a:r>
              <a:rPr sz="14000"/>
              <a:t>Thanks</a:t>
            </a:r>
          </a:p>
        </p:txBody>
      </p:sp>
      <p:sp>
        <p:nvSpPr>
          <p:cNvPr id="197" name="幻灯片编号"/>
          <p:cNvSpPr txBox="1">
            <a:spLocks noGrp="1"/>
          </p:cNvSpPr>
          <p:nvPr>
            <p:ph type="sldNum" sz="quarter" idx="2"/>
          </p:nvPr>
        </p:nvSpPr>
        <p:spPr>
          <a:xfrm>
            <a:off x="-5259"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结束页-带纹理">
    <p:bg>
      <p:bgPr>
        <a:solidFill>
          <a:srgbClr val="0052D9"/>
        </a:solidFill>
        <a:effectLst/>
      </p:bgPr>
    </p:bg>
    <p:spTree>
      <p:nvGrpSpPr>
        <p:cNvPr id="1" name=""/>
        <p:cNvGrpSpPr/>
        <p:nvPr/>
      </p:nvGrpSpPr>
      <p:grpSpPr>
        <a:xfrm>
          <a:off x="0" y="0"/>
          <a:ext cx="0" cy="0"/>
          <a:chOff x="0" y="0"/>
          <a:chExt cx="0" cy="0"/>
        </a:xfrm>
      </p:grpSpPr>
      <p:pic>
        <p:nvPicPr>
          <p:cNvPr id="204" name="1-01.png" descr="1-01.png"/>
          <p:cNvPicPr>
            <a:picLocks noChangeAspect="1"/>
          </p:cNvPicPr>
          <p:nvPr/>
        </p:nvPicPr>
        <p:blipFill>
          <a:blip r:embed="rId2"/>
          <a:stretch>
            <a:fillRect/>
          </a:stretch>
        </p:blipFill>
        <p:spPr>
          <a:xfrm>
            <a:off x="4293" y="0"/>
            <a:ext cx="12183415" cy="6858000"/>
          </a:xfrm>
          <a:prstGeom prst="rect">
            <a:avLst/>
          </a:prstGeom>
          <a:ln w="12700">
            <a:miter lim="400000"/>
            <a:headEnd/>
            <a:tailEnd/>
          </a:ln>
        </p:spPr>
      </p:pic>
      <p:sp>
        <p:nvSpPr>
          <p:cNvPr id="205" name="Thanks"/>
          <p:cNvSpPr txBox="1"/>
          <p:nvPr/>
        </p:nvSpPr>
        <p:spPr>
          <a:xfrm>
            <a:off x="561488" y="1665817"/>
            <a:ext cx="4276812" cy="1821011"/>
          </a:xfrm>
          <a:prstGeom prst="rect">
            <a:avLst/>
          </a:prstGeom>
          <a:ln w="12700">
            <a:miter lim="400000"/>
          </a:ln>
        </p:spPr>
        <p:txBody>
          <a:bodyPr wrap="none" lIns="25400" tIns="25400" rIns="25400" bIns="25400">
            <a:spAutoFit/>
          </a:bodyPr>
          <a:lstStyle>
            <a:lvl1pPr algn="l">
              <a:defRPr sz="23000" spc="-1150">
                <a:solidFill>
                  <a:srgbClr val="FFFFFF"/>
                </a:solidFill>
                <a:latin typeface="+mn-lt"/>
                <a:ea typeface="+mn-ea"/>
                <a:cs typeface="+mn-cs"/>
                <a:sym typeface="TTTGBMedium"/>
              </a:defRPr>
            </a:lvl1pPr>
          </a:lstStyle>
          <a:p>
            <a:r>
              <a:rPr sz="11500" dirty="0">
                <a:latin typeface="腾讯体 W7" panose="020C08030202040F0204" pitchFamily="34" charset="-122"/>
                <a:ea typeface="腾讯体 W7" panose="020C08030202040F0204" pitchFamily="34" charset="-122"/>
              </a:rPr>
              <a:t>Thanks</a:t>
            </a:r>
          </a:p>
        </p:txBody>
      </p:sp>
      <p:sp>
        <p:nvSpPr>
          <p:cNvPr id="206"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5EC57-A75B-4CB4-910F-C92FAC88C90F}"/>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9BBB260-FD90-4358-A046-723FB65C505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D9E797-D141-42E1-8823-5795E775C4D2}"/>
              </a:ext>
            </a:extLst>
          </p:cNvPr>
          <p:cNvSpPr>
            <a:spLocks noGrp="1"/>
          </p:cNvSpPr>
          <p:nvPr>
            <p:ph type="dt" sz="half" idx="10"/>
          </p:nvPr>
        </p:nvSpPr>
        <p:spPr/>
        <p:txBody>
          <a:bodyPr/>
          <a:lstStyle/>
          <a:p>
            <a:fld id="{08CE8EC1-A6D8-4FBF-9FF2-987C9606A674}" type="datetime1">
              <a:rPr lang="zh-CN" altLang="en-US" smtClean="0"/>
              <a:t>2025/10/20</a:t>
            </a:fld>
            <a:endParaRPr lang="zh-CN" altLang="en-US"/>
          </a:p>
        </p:txBody>
      </p:sp>
      <p:sp>
        <p:nvSpPr>
          <p:cNvPr id="5" name="页脚占位符 4">
            <a:extLst>
              <a:ext uri="{FF2B5EF4-FFF2-40B4-BE49-F238E27FC236}">
                <a16:creationId xmlns:a16="http://schemas.microsoft.com/office/drawing/2014/main" id="{265A3BCA-3D67-4676-B3F0-45D65EA8CB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A87E51-FCA1-4E03-82D8-89B48E0BE744}"/>
              </a:ext>
            </a:extLst>
          </p:cNvPr>
          <p:cNvSpPr>
            <a:spLocks noGrp="1"/>
          </p:cNvSpPr>
          <p:nvPr>
            <p:ph type="sldNum" sz="quarter" idx="12"/>
          </p:nvPr>
        </p:nvSpPr>
        <p:spPr/>
        <p:txBody>
          <a:bodyPr/>
          <a:lstStyle/>
          <a:p>
            <a:fld id="{18695799-CFEE-4D78-98B5-50ED60AD5617}" type="slidenum">
              <a:rPr lang="zh-CN" altLang="en-US" smtClean="0"/>
              <a:t>‹#›</a:t>
            </a:fld>
            <a:endParaRPr lang="zh-CN" altLang="en-US"/>
          </a:p>
        </p:txBody>
      </p:sp>
    </p:spTree>
    <p:extLst>
      <p:ext uri="{BB962C8B-B14F-4D97-AF65-F5344CB8AC3E}">
        <p14:creationId xmlns:p14="http://schemas.microsoft.com/office/powerpoint/2010/main" val="2866411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封面-近景">
    <p:bg>
      <p:bgPr>
        <a:solidFill>
          <a:srgbClr val="0052D9"/>
        </a:solidFill>
        <a:effectLst/>
      </p:bgPr>
    </p:bg>
    <p:spTree>
      <p:nvGrpSpPr>
        <p:cNvPr id="1" name=""/>
        <p:cNvGrpSpPr/>
        <p:nvPr/>
      </p:nvGrpSpPr>
      <p:grpSpPr>
        <a:xfrm>
          <a:off x="0" y="0"/>
          <a:ext cx="0" cy="0"/>
          <a:chOff x="0" y="0"/>
          <a:chExt cx="0" cy="0"/>
        </a:xfrm>
      </p:grpSpPr>
      <p:pic>
        <p:nvPicPr>
          <p:cNvPr id="25" name="1-01.png" descr="1-01.png"/>
          <p:cNvPicPr>
            <a:picLocks noChangeAspect="1"/>
          </p:cNvPicPr>
          <p:nvPr/>
        </p:nvPicPr>
        <p:blipFill>
          <a:blip r:embed="rId2"/>
          <a:stretch>
            <a:fillRect/>
          </a:stretch>
        </p:blipFill>
        <p:spPr>
          <a:xfrm>
            <a:off x="4293" y="0"/>
            <a:ext cx="12183415" cy="6858000"/>
          </a:xfrm>
          <a:prstGeom prst="rect">
            <a:avLst/>
          </a:prstGeom>
          <a:ln w="12700">
            <a:miter lim="400000"/>
            <a:headEnd/>
            <a:tailEnd/>
          </a:ln>
        </p:spPr>
      </p:pic>
      <p:sp>
        <p:nvSpPr>
          <p:cNvPr id="26" name="标题文本"/>
          <p:cNvSpPr txBox="1">
            <a:spLocks noGrp="1"/>
          </p:cNvSpPr>
          <p:nvPr>
            <p:ph type="title" hasCustomPrompt="1"/>
          </p:nvPr>
        </p:nvSpPr>
        <p:spPr>
          <a:xfrm>
            <a:off x="695457" y="2262667"/>
            <a:ext cx="10305786" cy="3200037"/>
          </a:xfrm>
          <a:prstGeom prst="rect">
            <a:avLst/>
          </a:prstGeom>
        </p:spPr>
        <p:txBody>
          <a:bodyPr anchor="t"/>
          <a:lstStyle>
            <a:lvl1pPr algn="l">
              <a:defRPr sz="7000" b="0"/>
            </a:lvl1pPr>
          </a:lstStyle>
          <a:p>
            <a:r>
              <a:t>标题文本</a:t>
            </a:r>
          </a:p>
        </p:txBody>
      </p:sp>
      <p:sp>
        <p:nvSpPr>
          <p:cNvPr id="27" name="正文级别 1…"/>
          <p:cNvSpPr txBox="1">
            <a:spLocks noGrp="1"/>
          </p:cNvSpPr>
          <p:nvPr>
            <p:ph type="body" sz="quarter" idx="1" hasCustomPrompt="1"/>
          </p:nvPr>
        </p:nvSpPr>
        <p:spPr>
          <a:xfrm>
            <a:off x="943107" y="3961243"/>
            <a:ext cx="10305786" cy="633744"/>
          </a:xfrm>
          <a:prstGeom prst="rect">
            <a:avLst/>
          </a:prstGeom>
        </p:spPr>
        <p:txBody>
          <a:bodyPr/>
          <a:lstStyle>
            <a:lvl1pPr marL="0" indent="0">
              <a:lnSpc>
                <a:spcPct val="100000"/>
              </a:lnSpc>
              <a:spcBef>
                <a:spcPts val="0"/>
              </a:spcBef>
              <a:buSzTx/>
              <a:buNone/>
              <a:defRPr sz="3200">
                <a:solidFill>
                  <a:srgbClr val="FFFFFF"/>
                </a:solidFill>
                <a:latin typeface="+mn-lt"/>
                <a:ea typeface="+mn-ea"/>
                <a:cs typeface="+mn-cs"/>
                <a:sym typeface="TTTGBMedium"/>
              </a:defRPr>
            </a:lvl1pPr>
            <a:lvl2pPr marL="0" indent="114300">
              <a:lnSpc>
                <a:spcPct val="100000"/>
              </a:lnSpc>
              <a:spcBef>
                <a:spcPts val="0"/>
              </a:spcBef>
              <a:buSzTx/>
              <a:buNone/>
              <a:defRPr sz="3200">
                <a:solidFill>
                  <a:srgbClr val="FFFFFF"/>
                </a:solidFill>
                <a:latin typeface="+mn-lt"/>
                <a:ea typeface="+mn-ea"/>
                <a:cs typeface="+mn-cs"/>
                <a:sym typeface="TTTGBMedium"/>
              </a:defRPr>
            </a:lvl2pPr>
            <a:lvl3pPr marL="0" indent="228600">
              <a:lnSpc>
                <a:spcPct val="100000"/>
              </a:lnSpc>
              <a:spcBef>
                <a:spcPts val="0"/>
              </a:spcBef>
              <a:buSzTx/>
              <a:buNone/>
              <a:defRPr sz="3200">
                <a:solidFill>
                  <a:srgbClr val="FFFFFF"/>
                </a:solidFill>
                <a:latin typeface="+mn-lt"/>
                <a:ea typeface="+mn-ea"/>
                <a:cs typeface="+mn-cs"/>
                <a:sym typeface="TTTGBMedium"/>
              </a:defRPr>
            </a:lvl3pPr>
            <a:lvl4pPr marL="0" indent="342900">
              <a:lnSpc>
                <a:spcPct val="100000"/>
              </a:lnSpc>
              <a:spcBef>
                <a:spcPts val="0"/>
              </a:spcBef>
              <a:buSzTx/>
              <a:buNone/>
              <a:defRPr sz="3200">
                <a:solidFill>
                  <a:srgbClr val="FFFFFF"/>
                </a:solidFill>
                <a:latin typeface="+mn-lt"/>
                <a:ea typeface="+mn-ea"/>
                <a:cs typeface="+mn-cs"/>
                <a:sym typeface="TTTGBMedium"/>
              </a:defRPr>
            </a:lvl4pPr>
            <a:lvl5pPr marL="0" indent="457200">
              <a:lnSpc>
                <a:spcPct val="100000"/>
              </a:lnSpc>
              <a:spcBef>
                <a:spcPts val="0"/>
              </a:spcBef>
              <a:buSzTx/>
              <a:buNone/>
              <a:defRPr sz="3200">
                <a:solidFill>
                  <a:srgbClr val="FFFFFF"/>
                </a:solidFill>
                <a:latin typeface="+mn-lt"/>
                <a:ea typeface="+mn-ea"/>
                <a:cs typeface="+mn-cs"/>
                <a:sym typeface="TTTGBMedium"/>
              </a:defRPr>
            </a:lvl5pPr>
          </a:lstStyle>
          <a:p>
            <a:r>
              <a:t>正文级别 1</a:t>
            </a:r>
          </a:p>
          <a:p>
            <a:pPr lvl="1"/>
            <a:r>
              <a:t>正文级别 2</a:t>
            </a:r>
          </a:p>
          <a:p>
            <a:pPr lvl="2"/>
            <a:r>
              <a:t>正文级别 3</a:t>
            </a:r>
          </a:p>
          <a:p>
            <a:pPr lvl="3"/>
            <a:r>
              <a:t>正文级别 4</a:t>
            </a:r>
          </a:p>
          <a:p>
            <a:pPr lvl="4"/>
            <a:r>
              <a:t>正文级别 5</a:t>
            </a:r>
          </a:p>
        </p:txBody>
      </p:sp>
      <p:sp>
        <p:nvSpPr>
          <p:cNvPr id="28" name="文本"/>
          <p:cNvSpPr txBox="1">
            <a:spLocks noGrp="1"/>
          </p:cNvSpPr>
          <p:nvPr>
            <p:ph type="body" sz="quarter" idx="13"/>
          </p:nvPr>
        </p:nvSpPr>
        <p:spPr>
          <a:xfrm>
            <a:off x="6096000" y="5560930"/>
            <a:ext cx="102657" cy="539122"/>
          </a:xfrm>
          <a:prstGeom prst="rect">
            <a:avLst/>
          </a:prstGeom>
        </p:spPr>
        <p:txBody>
          <a:bodyPr wrap="none">
            <a:spAutoFit/>
          </a:bodyPr>
          <a:lstStyle>
            <a:lvl1pPr marL="0" indent="0">
              <a:lnSpc>
                <a:spcPct val="110000"/>
              </a:lnSpc>
              <a:spcBef>
                <a:spcPts val="0"/>
              </a:spcBef>
              <a:buSzTx/>
              <a:buNone/>
              <a:defRPr sz="2800">
                <a:solidFill>
                  <a:srgbClr val="FFFFFF">
                    <a:alpha val="70052"/>
                  </a:srgbClr>
                </a:solidFill>
                <a:latin typeface="Helvetica Light"/>
                <a:sym typeface="Helvetica Light"/>
              </a:defRPr>
            </a:lvl1pPr>
          </a:lstStyle>
          <a:p>
            <a:pPr marL="0" indent="0">
              <a:lnSpc>
                <a:spcPct val="110000"/>
              </a:lnSpc>
              <a:spcBef>
                <a:spcPts val="0"/>
              </a:spcBef>
              <a:buSzTx/>
              <a:buNone/>
              <a:defRPr sz="2800">
                <a:solidFill>
                  <a:srgbClr val="FFFFFF">
                    <a:alpha val="70052"/>
                  </a:srgbClr>
                </a:solidFill>
                <a:latin typeface="Helvetica Light"/>
                <a:ea typeface="Helvetica Light"/>
                <a:cs typeface="Helvetica Light"/>
                <a:sym typeface="Helvetica Light"/>
              </a:defRPr>
            </a:pPr>
            <a:endParaRPr/>
          </a:p>
        </p:txBody>
      </p:sp>
      <p:pic>
        <p:nvPicPr>
          <p:cNvPr id="29" name="图像" descr="图像"/>
          <p:cNvPicPr>
            <a:picLocks noChangeAspect="1"/>
          </p:cNvPicPr>
          <p:nvPr/>
        </p:nvPicPr>
        <p:blipFill>
          <a:blip r:embed="rId3"/>
          <a:stretch>
            <a:fillRect/>
          </a:stretch>
        </p:blipFill>
        <p:spPr>
          <a:xfrm>
            <a:off x="822755" y="1541411"/>
            <a:ext cx="2055761" cy="276308"/>
          </a:xfrm>
          <a:prstGeom prst="rect">
            <a:avLst/>
          </a:prstGeom>
          <a:ln w="12700">
            <a:miter lim="400000"/>
            <a:headEnd/>
            <a:tailEnd/>
          </a:ln>
        </p:spPr>
      </p:pic>
      <p:sp>
        <p:nvSpPr>
          <p:cNvPr id="30"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FDBF0-949E-4B8D-AEA6-4E8069038BC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封面-远景">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7" name="文本"/>
          <p:cNvSpPr txBox="1">
            <a:spLocks noGrp="1"/>
          </p:cNvSpPr>
          <p:nvPr>
            <p:ph type="body" sz="quarter" idx="13"/>
          </p:nvPr>
        </p:nvSpPr>
        <p:spPr>
          <a:xfrm>
            <a:off x="6044672" y="5560930"/>
            <a:ext cx="102657" cy="539122"/>
          </a:xfrm>
          <a:prstGeom prst="rect">
            <a:avLst/>
          </a:prstGeom>
        </p:spPr>
        <p:txBody>
          <a:bodyPr wrap="none">
            <a:spAutoFit/>
          </a:bodyPr>
          <a:lstStyle>
            <a:lvl1pPr marL="0" indent="0" algn="ctr">
              <a:lnSpc>
                <a:spcPct val="110000"/>
              </a:lnSpc>
              <a:spcBef>
                <a:spcPts val="1500"/>
              </a:spcBef>
              <a:buSzTx/>
              <a:buNone/>
              <a:defRPr sz="2800">
                <a:solidFill>
                  <a:srgbClr val="FFFFFF">
                    <a:alpha val="70052"/>
                  </a:srgbClr>
                </a:solidFill>
                <a:latin typeface="Helvetica Light"/>
                <a:sym typeface="Helvetica Light"/>
              </a:defRPr>
            </a:lvl1pPr>
          </a:lstStyle>
          <a:p>
            <a:pPr marL="0" indent="0" algn="ctr">
              <a:lnSpc>
                <a:spcPct val="110000"/>
              </a:lnSpc>
              <a:spcBef>
                <a:spcPts val="3000"/>
              </a:spcBef>
              <a:buSzTx/>
              <a:buNone/>
              <a:defRPr sz="2800">
                <a:solidFill>
                  <a:srgbClr val="FFFFFF">
                    <a:alpha val="70052"/>
                  </a:srgbClr>
                </a:solidFill>
                <a:latin typeface="Helvetica Light"/>
                <a:ea typeface="Helvetica Light"/>
                <a:cs typeface="Helvetica Light"/>
                <a:sym typeface="Helvetica Light"/>
              </a:defRPr>
            </a:pPr>
            <a:endParaRPr/>
          </a:p>
        </p:txBody>
      </p:sp>
      <p:sp>
        <p:nvSpPr>
          <p:cNvPr id="38" name="正文级别 1…"/>
          <p:cNvSpPr txBox="1">
            <a:spLocks noGrp="1"/>
          </p:cNvSpPr>
          <p:nvPr>
            <p:ph type="body" sz="quarter" idx="1" hasCustomPrompt="1"/>
          </p:nvPr>
        </p:nvSpPr>
        <p:spPr>
          <a:xfrm>
            <a:off x="943107" y="3961243"/>
            <a:ext cx="10305786" cy="633744"/>
          </a:xfrm>
          <a:prstGeom prst="rect">
            <a:avLst/>
          </a:prstGeom>
        </p:spPr>
        <p:txBody>
          <a:bodyPr/>
          <a:lstStyle>
            <a:lvl1pPr marL="0" indent="0" algn="ctr">
              <a:lnSpc>
                <a:spcPct val="100000"/>
              </a:lnSpc>
              <a:spcBef>
                <a:spcPts val="0"/>
              </a:spcBef>
              <a:buSzTx/>
              <a:buNone/>
              <a:defRPr sz="3200">
                <a:solidFill>
                  <a:srgbClr val="FFFFFF"/>
                </a:solidFill>
                <a:latin typeface="+mn-lt"/>
                <a:ea typeface="+mn-ea"/>
                <a:cs typeface="+mn-cs"/>
                <a:sym typeface="TTTGBMedium"/>
              </a:defRPr>
            </a:lvl1pPr>
            <a:lvl2pPr marL="0" indent="114300" algn="ctr">
              <a:lnSpc>
                <a:spcPct val="100000"/>
              </a:lnSpc>
              <a:spcBef>
                <a:spcPts val="0"/>
              </a:spcBef>
              <a:buSzTx/>
              <a:buNone/>
              <a:defRPr sz="3200">
                <a:solidFill>
                  <a:srgbClr val="FFFFFF"/>
                </a:solidFill>
                <a:latin typeface="+mn-lt"/>
                <a:ea typeface="+mn-ea"/>
                <a:cs typeface="+mn-cs"/>
                <a:sym typeface="TTTGBMedium"/>
              </a:defRPr>
            </a:lvl2pPr>
            <a:lvl3pPr marL="0" indent="228600" algn="ctr">
              <a:lnSpc>
                <a:spcPct val="100000"/>
              </a:lnSpc>
              <a:spcBef>
                <a:spcPts val="0"/>
              </a:spcBef>
              <a:buSzTx/>
              <a:buNone/>
              <a:defRPr sz="3200">
                <a:solidFill>
                  <a:srgbClr val="FFFFFF"/>
                </a:solidFill>
                <a:latin typeface="+mn-lt"/>
                <a:ea typeface="+mn-ea"/>
                <a:cs typeface="+mn-cs"/>
                <a:sym typeface="TTTGBMedium"/>
              </a:defRPr>
            </a:lvl3pPr>
            <a:lvl4pPr marL="0" indent="342900" algn="ctr">
              <a:lnSpc>
                <a:spcPct val="100000"/>
              </a:lnSpc>
              <a:spcBef>
                <a:spcPts val="0"/>
              </a:spcBef>
              <a:buSzTx/>
              <a:buNone/>
              <a:defRPr sz="3200">
                <a:solidFill>
                  <a:srgbClr val="FFFFFF"/>
                </a:solidFill>
                <a:latin typeface="+mn-lt"/>
                <a:ea typeface="+mn-ea"/>
                <a:cs typeface="+mn-cs"/>
                <a:sym typeface="TTTGBMedium"/>
              </a:defRPr>
            </a:lvl4pPr>
            <a:lvl5pPr marL="0" indent="457200" algn="ctr">
              <a:lnSpc>
                <a:spcPct val="100000"/>
              </a:lnSpc>
              <a:spcBef>
                <a:spcPts val="0"/>
              </a:spcBef>
              <a:buSzTx/>
              <a:buNone/>
              <a:defRPr sz="3200">
                <a:solidFill>
                  <a:srgbClr val="FFFFFF"/>
                </a:solidFill>
                <a:latin typeface="+mn-lt"/>
                <a:ea typeface="+mn-ea"/>
                <a:cs typeface="+mn-cs"/>
                <a:sym typeface="TTTGBMedium"/>
              </a:defRPr>
            </a:lvl5pPr>
          </a:lstStyle>
          <a:p>
            <a:r>
              <a:t>正文级别 1</a:t>
            </a:r>
          </a:p>
          <a:p>
            <a:pPr lvl="1"/>
            <a:r>
              <a:t>正文级别 2</a:t>
            </a:r>
          </a:p>
          <a:p>
            <a:pPr lvl="2"/>
            <a:r>
              <a:t>正文级别 3</a:t>
            </a:r>
          </a:p>
          <a:p>
            <a:pPr lvl="3"/>
            <a:r>
              <a:t>正文级别 4</a:t>
            </a:r>
          </a:p>
          <a:p>
            <a:pPr lvl="4"/>
            <a:r>
              <a:t>正文级别 5</a:t>
            </a:r>
          </a:p>
        </p:txBody>
      </p:sp>
      <p:sp>
        <p:nvSpPr>
          <p:cNvPr id="39" name="标题文本"/>
          <p:cNvSpPr txBox="1">
            <a:spLocks noGrp="1"/>
          </p:cNvSpPr>
          <p:nvPr>
            <p:ph type="title" hasCustomPrompt="1"/>
          </p:nvPr>
        </p:nvSpPr>
        <p:spPr>
          <a:xfrm>
            <a:off x="943107" y="681517"/>
            <a:ext cx="10305786" cy="3200037"/>
          </a:xfrm>
          <a:prstGeom prst="rect">
            <a:avLst/>
          </a:prstGeom>
        </p:spPr>
        <p:txBody>
          <a:bodyPr anchor="b"/>
          <a:lstStyle/>
          <a:p>
            <a:r>
              <a:t>标题文本</a:t>
            </a:r>
          </a:p>
        </p:txBody>
      </p:sp>
      <p:pic>
        <p:nvPicPr>
          <p:cNvPr id="40" name="图像" descr="图像"/>
          <p:cNvPicPr>
            <a:picLocks noChangeAspect="1"/>
          </p:cNvPicPr>
          <p:nvPr/>
        </p:nvPicPr>
        <p:blipFill>
          <a:blip r:embed="rId3"/>
          <a:stretch>
            <a:fillRect/>
          </a:stretch>
        </p:blipFill>
        <p:spPr>
          <a:xfrm>
            <a:off x="5257957" y="515350"/>
            <a:ext cx="1676086" cy="225277"/>
          </a:xfrm>
          <a:prstGeom prst="rect">
            <a:avLst/>
          </a:prstGeom>
          <a:ln w="12700">
            <a:miter lim="400000"/>
            <a:headEnd/>
            <a:tailEnd/>
          </a:ln>
        </p:spPr>
      </p:pic>
      <p:sp>
        <p:nvSpPr>
          <p:cNvPr id="41"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内容页-仅标题 copy">
    <p:bg>
      <p:bgPr>
        <a:gradFill>
          <a:gsLst>
            <a:gs pos="0">
              <a:srgbClr val="B1B9C0"/>
            </a:gs>
            <a:gs pos="100000">
              <a:srgbClr val="D5DBDE"/>
            </a:gs>
          </a:gsLst>
          <a:lin ang="5400000" scaled="1"/>
        </a:gradFill>
        <a:effectLst/>
      </p:bgPr>
    </p:bg>
    <p:spTree>
      <p:nvGrpSpPr>
        <p:cNvPr id="1" name=""/>
        <p:cNvGrpSpPr/>
        <p:nvPr/>
      </p:nvGrpSpPr>
      <p:grpSpPr>
        <a:xfrm>
          <a:off x="0" y="0"/>
          <a:ext cx="0" cy="0"/>
          <a:chOff x="0" y="0"/>
          <a:chExt cx="0" cy="0"/>
        </a:xfrm>
      </p:grpSpPr>
      <p:sp>
        <p:nvSpPr>
          <p:cNvPr id="58" name="标题文本"/>
          <p:cNvSpPr txBox="1">
            <a:spLocks noGrp="1"/>
          </p:cNvSpPr>
          <p:nvPr>
            <p:ph type="title" hasCustomPrompt="1"/>
          </p:nvPr>
        </p:nvSpPr>
        <p:spPr>
          <a:xfrm>
            <a:off x="1813671" y="2314377"/>
            <a:ext cx="8855237" cy="1425840"/>
          </a:xfrm>
          <a:prstGeom prst="rect">
            <a:avLst/>
          </a:prstGeom>
        </p:spPr>
        <p:txBody>
          <a:bodyPr anchor="t"/>
          <a:lstStyle>
            <a:lvl1pPr algn="l">
              <a:lnSpc>
                <a:spcPct val="80000"/>
              </a:lnSpc>
              <a:defRPr sz="6900" b="0">
                <a:solidFill>
                  <a:srgbClr val="0D4FD8"/>
                </a:solidFill>
              </a:defRPr>
            </a:lvl1pPr>
          </a:lstStyle>
          <a:p>
            <a:r>
              <a:rPr dirty="0" err="1"/>
              <a:t>标题文本</a:t>
            </a:r>
            <a:endParaRPr dirty="0"/>
          </a:p>
        </p:txBody>
      </p:sp>
      <p:sp>
        <p:nvSpPr>
          <p:cNvPr id="60" name="矩形"/>
          <p:cNvSpPr/>
          <p:nvPr/>
        </p:nvSpPr>
        <p:spPr>
          <a:xfrm>
            <a:off x="-5259" y="6543146"/>
            <a:ext cx="12202518" cy="13428"/>
          </a:xfrm>
          <a:prstGeom prst="rect">
            <a:avLst/>
          </a:prstGeom>
          <a:solidFill>
            <a:srgbClr val="B1B9C0"/>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pic>
        <p:nvPicPr>
          <p:cNvPr id="62" name="图像" descr="图像"/>
          <p:cNvPicPr>
            <a:picLocks noChangeAspect="1"/>
          </p:cNvPicPr>
          <p:nvPr/>
        </p:nvPicPr>
        <p:blipFill>
          <a:blip r:embed="rId2"/>
          <a:stretch>
            <a:fillRect/>
          </a:stretch>
        </p:blipFill>
        <p:spPr>
          <a:xfrm>
            <a:off x="6332489" y="-379153"/>
            <a:ext cx="6672889" cy="5601239"/>
          </a:xfrm>
          <a:prstGeom prst="rect">
            <a:avLst/>
          </a:prstGeom>
          <a:ln w="12700">
            <a:miter lim="400000"/>
            <a:headEnd/>
            <a:tailEnd/>
          </a:ln>
        </p:spPr>
      </p:pic>
      <p:sp>
        <p:nvSpPr>
          <p:cNvPr id="8" name="Freeform 5"/>
          <p:cNvSpPr/>
          <p:nvPr userDrawn="1"/>
        </p:nvSpPr>
        <p:spPr>
          <a:xfrm>
            <a:off x="129994" y="6613861"/>
            <a:ext cx="211350" cy="179741"/>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3175">
            <a:miter lim="400000"/>
          </a:ln>
        </p:spPr>
        <p:txBody>
          <a:bodyPr lIns="12192" tIns="12192" rIns="12192" bIns="12192"/>
          <a:lstStyle/>
          <a:p>
            <a:pPr defTabSz="325120">
              <a:defRPr sz="1200">
                <a:solidFill>
                  <a:srgbClr val="000000"/>
                </a:solidFill>
                <a:latin typeface="Calibri" panose="020F0502020204030204"/>
                <a:ea typeface="Calibri" panose="020F0502020204030204"/>
                <a:cs typeface="Calibri" panose="020F0502020204030204"/>
                <a:sym typeface="Calibri" panose="020F0502020204030204"/>
              </a:defRPr>
            </a:pPr>
            <a:endParaRPr sz="600"/>
          </a:p>
        </p:txBody>
      </p:sp>
      <p:sp>
        <p:nvSpPr>
          <p:cNvPr id="9" name="幻灯片编号"/>
          <p:cNvSpPr txBox="1">
            <a:spLocks noGrp="1"/>
          </p:cNvSpPr>
          <p:nvPr>
            <p:ph type="sldNum" sz="quarter" idx="2"/>
          </p:nvPr>
        </p:nvSpPr>
        <p:spPr>
          <a:xfrm>
            <a:off x="0" y="6586256"/>
            <a:ext cx="12192000"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内容页 copy">
    <p:bg>
      <p:bgPr>
        <a:solidFill>
          <a:srgbClr val="FFFFFF"/>
        </a:solidFill>
        <a:effectLst/>
      </p:bgPr>
    </p:bg>
    <p:spTree>
      <p:nvGrpSpPr>
        <p:cNvPr id="1" name=""/>
        <p:cNvGrpSpPr/>
        <p:nvPr/>
      </p:nvGrpSpPr>
      <p:grpSpPr>
        <a:xfrm>
          <a:off x="0" y="0"/>
          <a:ext cx="0" cy="0"/>
          <a:chOff x="0" y="0"/>
          <a:chExt cx="0" cy="0"/>
        </a:xfrm>
      </p:grpSpPr>
      <p:pic>
        <p:nvPicPr>
          <p:cNvPr id="82" name="Page.png" descr="Page.png"/>
          <p:cNvPicPr>
            <a:picLocks noChangeAspect="1"/>
          </p:cNvPicPr>
          <p:nvPr userDrawn="1"/>
        </p:nvPicPr>
        <p:blipFill>
          <a:blip r:embed="rId2"/>
          <a:stretch>
            <a:fillRect/>
          </a:stretch>
        </p:blipFill>
        <p:spPr>
          <a:xfrm>
            <a:off x="0" y="0"/>
            <a:ext cx="12192000" cy="6858000"/>
          </a:xfrm>
          <a:prstGeom prst="rect">
            <a:avLst/>
          </a:prstGeom>
          <a:ln w="12700">
            <a:miter lim="400000"/>
            <a:headEnd/>
            <a:tailEnd/>
          </a:ln>
        </p:spPr>
      </p:pic>
      <p:sp>
        <p:nvSpPr>
          <p:cNvPr id="83" name="矩形"/>
          <p:cNvSpPr/>
          <p:nvPr/>
        </p:nvSpPr>
        <p:spPr>
          <a:xfrm>
            <a:off x="-5259" y="6543146"/>
            <a:ext cx="12192001" cy="14916"/>
          </a:xfrm>
          <a:prstGeom prst="rect">
            <a:avLst/>
          </a:prstGeom>
          <a:solidFill>
            <a:srgbClr val="000000">
              <a:alpha val="5000"/>
            </a:srgbClr>
          </a:solidFill>
          <a:ln w="12700">
            <a:miter lim="400000"/>
          </a:ln>
        </p:spPr>
        <p:txBody>
          <a:bodyPr lIns="25400" tIns="25400" rIns="25400" bIns="25400" anchor="ctr"/>
          <a:lstStyle/>
          <a:p>
            <a:pPr>
              <a:defRPr sz="2000">
                <a:solidFill>
                  <a:srgbClr val="FFFFFF"/>
                </a:solidFill>
                <a:latin typeface="Helvetica Neue Medium"/>
                <a:ea typeface="Helvetica Neue Medium"/>
                <a:cs typeface="Helvetica Neue Medium"/>
                <a:sym typeface="Helvetica Neue Medium"/>
              </a:defRPr>
            </a:pPr>
            <a:endParaRPr sz="1000"/>
          </a:p>
        </p:txBody>
      </p:sp>
      <p:sp>
        <p:nvSpPr>
          <p:cNvPr id="84" name="幻灯片编号"/>
          <p:cNvSpPr txBox="1">
            <a:spLocks noGrp="1"/>
          </p:cNvSpPr>
          <p:nvPr>
            <p:ph type="sldNum" sz="quarter" idx="2"/>
          </p:nvPr>
        </p:nvSpPr>
        <p:spPr>
          <a:xfrm>
            <a:off x="0" y="6586256"/>
            <a:ext cx="12192001" cy="287258"/>
          </a:xfrm>
          <a:prstGeom prst="rect">
            <a:avLst/>
          </a:prstGeom>
        </p:spPr>
        <p:txBody>
          <a:bodyPr/>
          <a:lstStyle/>
          <a:p>
            <a:fld id="{86CB4B4D-7CA3-9044-876B-883B54F8677D}" type="slidenum">
              <a:rPr/>
              <a:t>‹#›</a:t>
            </a:fld>
            <a:endParaRPr/>
          </a:p>
        </p:txBody>
      </p:sp>
      <p:sp>
        <p:nvSpPr>
          <p:cNvPr id="85" name="正文级别 1…"/>
          <p:cNvSpPr txBox="1">
            <a:spLocks noGrp="1"/>
          </p:cNvSpPr>
          <p:nvPr>
            <p:ph type="body" idx="1" hasCustomPrompt="1"/>
          </p:nvPr>
        </p:nvSpPr>
        <p:spPr>
          <a:xfrm>
            <a:off x="540464" y="1238291"/>
            <a:ext cx="11041936" cy="4441784"/>
          </a:xfrm>
          <a:prstGeom prst="rect">
            <a:avLst/>
          </a:prstGeom>
        </p:spPr>
        <p:txBody>
          <a:bodyPr/>
          <a:lstStyle>
            <a:lvl1pPr marL="224790" indent="-224790">
              <a:lnSpc>
                <a:spcPct val="100000"/>
              </a:lnSpc>
              <a:spcBef>
                <a:spcPts val="1250"/>
              </a:spcBef>
              <a:defRPr sz="1800">
                <a:solidFill>
                  <a:srgbClr val="303337"/>
                </a:solidFill>
              </a:defRPr>
            </a:lvl1pPr>
            <a:lvl2pPr marL="529590" indent="-224790">
              <a:lnSpc>
                <a:spcPct val="100000"/>
              </a:lnSpc>
              <a:spcBef>
                <a:spcPts val="1250"/>
              </a:spcBef>
              <a:defRPr sz="1800">
                <a:solidFill>
                  <a:srgbClr val="303337"/>
                </a:solidFill>
              </a:defRPr>
            </a:lvl2pPr>
            <a:lvl3pPr marL="834390" indent="-224790">
              <a:lnSpc>
                <a:spcPct val="100000"/>
              </a:lnSpc>
              <a:spcBef>
                <a:spcPts val="1250"/>
              </a:spcBef>
              <a:defRPr sz="1800">
                <a:solidFill>
                  <a:srgbClr val="303337"/>
                </a:solidFill>
              </a:defRPr>
            </a:lvl3pPr>
            <a:lvl4pPr marL="1139190" indent="-224790">
              <a:lnSpc>
                <a:spcPct val="100000"/>
              </a:lnSpc>
              <a:spcBef>
                <a:spcPts val="1250"/>
              </a:spcBef>
              <a:defRPr sz="1800">
                <a:solidFill>
                  <a:srgbClr val="303337"/>
                </a:solidFill>
              </a:defRPr>
            </a:lvl4pPr>
            <a:lvl5pPr marL="1443990" indent="-224790">
              <a:lnSpc>
                <a:spcPct val="100000"/>
              </a:lnSpc>
              <a:spcBef>
                <a:spcPts val="1250"/>
              </a:spcBef>
              <a:defRPr sz="1800">
                <a:solidFill>
                  <a:srgbClr val="303337"/>
                </a:solidFill>
              </a:defRPr>
            </a:lvl5pPr>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87" name="文本"/>
          <p:cNvSpPr txBox="1">
            <a:spLocks noGrp="1"/>
          </p:cNvSpPr>
          <p:nvPr>
            <p:ph type="body" sz="quarter" idx="13"/>
          </p:nvPr>
        </p:nvSpPr>
        <p:spPr>
          <a:xfrm>
            <a:off x="532029" y="493795"/>
            <a:ext cx="11041937" cy="570413"/>
          </a:xfrm>
          <a:prstGeom prst="rect">
            <a:avLst/>
          </a:prstGeom>
        </p:spPr>
        <p:txBody>
          <a:bodyPr wrap="square" anchor="ctr">
            <a:spAutoFit/>
          </a:bodyPr>
          <a:lstStyle>
            <a:lvl1pPr marL="0" indent="0">
              <a:spcBef>
                <a:spcPts val="0"/>
              </a:spcBef>
              <a:buSzTx/>
              <a:buNone/>
              <a:defRPr sz="2800" baseline="0">
                <a:solidFill>
                  <a:srgbClr val="034FD8"/>
                </a:solidFill>
                <a:latin typeface="微软雅黑" panose="020B0503020204020204" pitchFamily="34" charset="-122"/>
                <a:sym typeface="Helvetica Light"/>
              </a:defRPr>
            </a:lvl1pPr>
          </a:lstStyle>
          <a:p>
            <a:pPr marL="0" indent="0">
              <a:spcBef>
                <a:spcPts val="0"/>
              </a:spcBef>
              <a:buSzTx/>
              <a:buNone/>
              <a:defRPr sz="3800">
                <a:solidFill>
                  <a:srgbClr val="034FD8"/>
                </a:solidFill>
                <a:latin typeface="Helvetica Light"/>
                <a:ea typeface="Helvetica Light"/>
                <a:cs typeface="Helvetica Light"/>
                <a:sym typeface="Helvetica Light"/>
              </a:defRPr>
            </a:pPr>
            <a:endParaRPr dirty="0"/>
          </a:p>
        </p:txBody>
      </p:sp>
      <p:sp>
        <p:nvSpPr>
          <p:cNvPr id="88"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2000">
                <a:solidFill>
                  <a:srgbClr val="000000"/>
                </a:solidFill>
                <a:latin typeface="Calibri" panose="020F0502020204030204"/>
                <a:ea typeface="Calibri" panose="020F0502020204030204"/>
                <a:cs typeface="Calibri" panose="020F0502020204030204"/>
                <a:sym typeface="Calibri" panose="020F0502020204030204"/>
              </a:defRPr>
            </a:pPr>
            <a:endParaRPr sz="100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内容">
    <p:spTree>
      <p:nvGrpSpPr>
        <p:cNvPr id="1" name=""/>
        <p:cNvGrpSpPr/>
        <p:nvPr/>
      </p:nvGrpSpPr>
      <p:grpSpPr>
        <a:xfrm>
          <a:off x="0" y="0"/>
          <a:ext cx="0" cy="0"/>
          <a:chOff x="0" y="0"/>
          <a:chExt cx="0" cy="0"/>
        </a:xfrm>
      </p:grpSpPr>
      <p:sp>
        <p:nvSpPr>
          <p:cNvPr id="97"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98"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内容页-右侧图片">
    <p:spTree>
      <p:nvGrpSpPr>
        <p:cNvPr id="1" name=""/>
        <p:cNvGrpSpPr/>
        <p:nvPr/>
      </p:nvGrpSpPr>
      <p:grpSpPr>
        <a:xfrm>
          <a:off x="0" y="0"/>
          <a:ext cx="0" cy="0"/>
          <a:chOff x="0" y="0"/>
          <a:chExt cx="0" cy="0"/>
        </a:xfrm>
      </p:grpSpPr>
      <p:sp>
        <p:nvSpPr>
          <p:cNvPr id="105" name="矩形"/>
          <p:cNvSpPr/>
          <p:nvPr/>
        </p:nvSpPr>
        <p:spPr>
          <a:xfrm>
            <a:off x="-5259" y="6543146"/>
            <a:ext cx="7591955" cy="13560"/>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106" name="幻灯片编号"/>
          <p:cNvSpPr txBox="1">
            <a:spLocks noGrp="1"/>
          </p:cNvSpPr>
          <p:nvPr>
            <p:ph type="sldNum" sz="quarter" idx="2"/>
          </p:nvPr>
        </p:nvSpPr>
        <p:spPr>
          <a:xfrm>
            <a:off x="0" y="6586256"/>
            <a:ext cx="7581438" cy="287258"/>
          </a:xfrm>
          <a:prstGeom prst="rect">
            <a:avLst/>
          </a:prstGeom>
        </p:spPr>
        <p:txBody>
          <a:bodyPr/>
          <a:lstStyle/>
          <a:p>
            <a:fld id="{86CB4B4D-7CA3-9044-876B-883B54F8677D}" type="slidenum">
              <a:rPr/>
              <a:t>‹#›</a:t>
            </a:fld>
            <a:endParaRPr/>
          </a:p>
        </p:txBody>
      </p:sp>
      <p:sp>
        <p:nvSpPr>
          <p:cNvPr id="107" name="正文级别 1…"/>
          <p:cNvSpPr txBox="1">
            <a:spLocks noGrp="1"/>
          </p:cNvSpPr>
          <p:nvPr>
            <p:ph type="body" sz="half" idx="1" hasCustomPrompt="1"/>
          </p:nvPr>
        </p:nvSpPr>
        <p:spPr>
          <a:xfrm>
            <a:off x="1048464" y="1622954"/>
            <a:ext cx="5484511" cy="4619096"/>
          </a:xfrm>
          <a:prstGeom prst="rect">
            <a:avLst/>
          </a:prstGeom>
        </p:spPr>
        <p:txBody>
          <a:bodyPr/>
          <a:lstStyle>
            <a:lvl1pPr marL="406400" indent="-406400"/>
            <a:lvl2pPr marL="711200" indent="-406400"/>
            <a:lvl3pPr marL="1016000" indent="-406400"/>
            <a:lvl4pPr marL="1320800" indent="-406400"/>
            <a:lvl5pPr marL="1625600" indent="-406400"/>
          </a:lstStyle>
          <a:p>
            <a:r>
              <a:t>正文级别 1</a:t>
            </a:r>
          </a:p>
          <a:p>
            <a:pPr lvl="1"/>
            <a:r>
              <a:t>正文级别 2</a:t>
            </a:r>
          </a:p>
          <a:p>
            <a:pPr lvl="2"/>
            <a:r>
              <a:t>正文级别 3</a:t>
            </a:r>
          </a:p>
          <a:p>
            <a:pPr lvl="3"/>
            <a:r>
              <a:t>正文级别 4</a:t>
            </a:r>
          </a:p>
          <a:p>
            <a:pPr lvl="4"/>
            <a:r>
              <a:t>正文级别 5</a:t>
            </a:r>
          </a:p>
        </p:txBody>
      </p:sp>
      <p:sp>
        <p:nvSpPr>
          <p:cNvPr id="108"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sp>
        <p:nvSpPr>
          <p:cNvPr id="109" name="tencent_left.png"/>
          <p:cNvSpPr>
            <a:spLocks noGrp="1"/>
          </p:cNvSpPr>
          <p:nvPr>
            <p:ph type="pic" sz="half" idx="13"/>
          </p:nvPr>
        </p:nvSpPr>
        <p:spPr>
          <a:xfrm>
            <a:off x="7572706" y="794"/>
            <a:ext cx="4638220" cy="6856413"/>
          </a:xfrm>
          <a:prstGeom prst="rect">
            <a:avLst/>
          </a:prstGeom>
        </p:spPr>
        <p:txBody>
          <a:bodyPr lIns="91439" tIns="45719" rIns="91439" bIns="45719">
            <a:noAutofit/>
          </a:bodyPr>
          <a:lstStyle/>
          <a:p>
            <a:endParaRPr/>
          </a:p>
        </p:txBody>
      </p:sp>
      <p:sp>
        <p:nvSpPr>
          <p:cNvPr id="110" name="标题文本"/>
          <p:cNvSpPr txBox="1">
            <a:spLocks noGrp="1"/>
          </p:cNvSpPr>
          <p:nvPr>
            <p:ph type="title" hasCustomPrompt="1"/>
          </p:nvPr>
        </p:nvSpPr>
        <p:spPr>
          <a:xfrm>
            <a:off x="727789" y="180777"/>
            <a:ext cx="6125861" cy="1016662"/>
          </a:xfrm>
          <a:prstGeom prst="rect">
            <a:avLst/>
          </a:prstGeom>
        </p:spPr>
        <p:txBody>
          <a:bodyPr anchor="b"/>
          <a:lstStyle>
            <a:lvl1pPr algn="l">
              <a:defRPr sz="2600" b="0">
                <a:solidFill>
                  <a:srgbClr val="034FD8"/>
                </a:solidFill>
                <a:latin typeface="Helvetica"/>
                <a:ea typeface="Helvetica"/>
                <a:cs typeface="Helvetica"/>
                <a:sym typeface="Helvetica"/>
              </a:defRPr>
            </a:lvl1pPr>
          </a:lstStyle>
          <a:p>
            <a:r>
              <a:t>标题文本</a:t>
            </a:r>
          </a:p>
        </p:txBody>
      </p:sp>
      <p:pic>
        <p:nvPicPr>
          <p:cNvPr id="111" name="Page.png" descr="Page.png"/>
          <p:cNvPicPr>
            <a:picLocks noChangeAspect="1"/>
          </p:cNvPicPr>
          <p:nvPr/>
        </p:nvPicPr>
        <p:blipFill>
          <a:blip r:embed="rId2"/>
          <a:stretch>
            <a:fillRect/>
          </a:stretch>
        </p:blipFill>
        <p:spPr>
          <a:xfrm>
            <a:off x="-4656667" y="0"/>
            <a:ext cx="12192001" cy="6858001"/>
          </a:xfrm>
          <a:prstGeom prst="rect">
            <a:avLst/>
          </a:prstGeom>
          <a:ln w="12700">
            <a:miter lim="400000"/>
            <a:headEnd/>
            <a:tailEnd/>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图片页">
    <p:spTree>
      <p:nvGrpSpPr>
        <p:cNvPr id="1" name=""/>
        <p:cNvGrpSpPr/>
        <p:nvPr/>
      </p:nvGrpSpPr>
      <p:grpSpPr>
        <a:xfrm>
          <a:off x="0" y="0"/>
          <a:ext cx="0" cy="0"/>
          <a:chOff x="0" y="0"/>
          <a:chExt cx="0" cy="0"/>
        </a:xfrm>
      </p:grpSpPr>
      <p:sp>
        <p:nvSpPr>
          <p:cNvPr id="133" name="矩形"/>
          <p:cNvSpPr/>
          <p:nvPr/>
        </p:nvSpPr>
        <p:spPr>
          <a:xfrm>
            <a:off x="-5259" y="6543146"/>
            <a:ext cx="12192001" cy="321172"/>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134" name="tencent1.pn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35" name="幻灯片编号"/>
          <p:cNvSpPr txBox="1">
            <a:spLocks noGrp="1"/>
          </p:cNvSpPr>
          <p:nvPr>
            <p:ph type="sldNum" sz="quarter" idx="2"/>
          </p:nvPr>
        </p:nvSpPr>
        <p:spPr>
          <a:xfrm>
            <a:off x="-5259" y="6586256"/>
            <a:ext cx="12192001" cy="287258"/>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42" name="矩形"/>
          <p:cNvSpPr/>
          <p:nvPr/>
        </p:nvSpPr>
        <p:spPr>
          <a:xfrm>
            <a:off x="-5259" y="6543146"/>
            <a:ext cx="12192001" cy="321172"/>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143" name="cctv.png"/>
          <p:cNvSpPr>
            <a:spLocks noGrp="1"/>
          </p:cNvSpPr>
          <p:nvPr>
            <p:ph type="pic" sz="half" idx="13"/>
          </p:nvPr>
        </p:nvSpPr>
        <p:spPr>
          <a:xfrm>
            <a:off x="6094710" y="3429000"/>
            <a:ext cx="6097234" cy="3427748"/>
          </a:xfrm>
          <a:prstGeom prst="rect">
            <a:avLst/>
          </a:prstGeom>
        </p:spPr>
        <p:txBody>
          <a:bodyPr lIns="91439" tIns="45719" rIns="91439" bIns="45719">
            <a:noAutofit/>
          </a:bodyPr>
          <a:lstStyle/>
          <a:p>
            <a:endParaRPr/>
          </a:p>
        </p:txBody>
      </p:sp>
      <p:sp>
        <p:nvSpPr>
          <p:cNvPr id="144" name="VCG41108918332.jpg"/>
          <p:cNvSpPr>
            <a:spLocks noGrp="1"/>
          </p:cNvSpPr>
          <p:nvPr>
            <p:ph type="pic" sz="half" idx="14"/>
          </p:nvPr>
        </p:nvSpPr>
        <p:spPr>
          <a:xfrm>
            <a:off x="6094909" y="2137"/>
            <a:ext cx="6096881" cy="3426292"/>
          </a:xfrm>
          <a:prstGeom prst="rect">
            <a:avLst/>
          </a:prstGeom>
        </p:spPr>
        <p:txBody>
          <a:bodyPr lIns="91439" tIns="45719" rIns="91439" bIns="45719">
            <a:noAutofit/>
          </a:bodyPr>
          <a:lstStyle/>
          <a:p>
            <a:endParaRPr/>
          </a:p>
        </p:txBody>
      </p:sp>
      <p:sp>
        <p:nvSpPr>
          <p:cNvPr id="145" name="bj.png"/>
          <p:cNvSpPr>
            <a:spLocks noGrp="1"/>
          </p:cNvSpPr>
          <p:nvPr>
            <p:ph type="pic" idx="15"/>
          </p:nvPr>
        </p:nvSpPr>
        <p:spPr>
          <a:xfrm>
            <a:off x="-2330" y="99"/>
            <a:ext cx="6097402" cy="6857822"/>
          </a:xfrm>
          <a:prstGeom prst="rect">
            <a:avLst/>
          </a:prstGeom>
        </p:spPr>
        <p:txBody>
          <a:bodyPr lIns="91439" tIns="45719" rIns="91439" bIns="45719">
            <a:noAutofit/>
          </a:bodyPr>
          <a:lstStyle/>
          <a:p>
            <a:endParaRPr/>
          </a:p>
        </p:txBody>
      </p:sp>
      <p:sp>
        <p:nvSpPr>
          <p:cNvPr id="146" name="幻灯片编号"/>
          <p:cNvSpPr txBox="1">
            <a:spLocks noGrp="1"/>
          </p:cNvSpPr>
          <p:nvPr>
            <p:ph type="sldNum" sz="quarter" idx="2"/>
          </p:nvPr>
        </p:nvSpPr>
        <p:spPr>
          <a:xfrm>
            <a:off x="-5259" y="6586256"/>
            <a:ext cx="12192001" cy="287258"/>
          </a:xfrm>
          <a:prstGeom prst="rect">
            <a:avLst/>
          </a:prstGeom>
        </p:spPr>
        <p:txBody>
          <a:bodyPr/>
          <a:lstStyle/>
          <a:p>
            <a:fld id="{86CB4B4D-7CA3-9044-876B-883B54F8677D}" type="slidenum">
              <a:rPr/>
              <a:t>‹#›</a:t>
            </a:fld>
            <a:endParaRPr/>
          </a:p>
        </p:txBody>
      </p:sp>
      <p:sp>
        <p:nvSpPr>
          <p:cNvPr id="147"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矩形"/>
          <p:cNvSpPr/>
          <p:nvPr/>
        </p:nvSpPr>
        <p:spPr>
          <a:xfrm>
            <a:off x="-5259" y="6543146"/>
            <a:ext cx="12192001" cy="13461"/>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3" name="幻灯片编号"/>
          <p:cNvSpPr txBox="1">
            <a:spLocks noGrp="1"/>
          </p:cNvSpPr>
          <p:nvPr>
            <p:ph type="sldNum" sz="quarter" idx="2"/>
          </p:nvPr>
        </p:nvSpPr>
        <p:spPr>
          <a:xfrm>
            <a:off x="-5259" y="6586256"/>
            <a:ext cx="12192001" cy="287258"/>
          </a:xfrm>
          <a:prstGeom prst="rect">
            <a:avLst/>
          </a:prstGeom>
          <a:ln w="12700">
            <a:miter lim="400000"/>
          </a:ln>
        </p:spPr>
        <p:txBody>
          <a:bodyPr lIns="50800" tIns="50800" rIns="50800" bIns="50800">
            <a:spAutoFit/>
          </a:bodyPr>
          <a:lstStyle>
            <a:lvl1pPr marR="127000" algn="r">
              <a:defRPr sz="1200">
                <a:solidFill>
                  <a:schemeClr val="accent6">
                    <a:hueOff val="7068528"/>
                    <a:satOff val="-63214"/>
                    <a:lumOff val="21330"/>
                  </a:schemeClr>
                </a:solidFill>
                <a:latin typeface="Helvetica Light"/>
                <a:ea typeface="Helvetica Light"/>
                <a:cs typeface="Helvetica Light"/>
                <a:sym typeface="Helvetica Light"/>
              </a:defRPr>
            </a:lvl1pPr>
          </a:lstStyle>
          <a:p>
            <a:fld id="{86CB4B4D-7CA3-9044-876B-883B54F8677D}" type="slidenum">
              <a:rPr/>
              <a:t>‹#›</a:t>
            </a:fld>
            <a:endParaRPr/>
          </a:p>
        </p:txBody>
      </p:sp>
      <p:sp>
        <p:nvSpPr>
          <p:cNvPr id="4"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panose="020F0502020204030204"/>
                <a:ea typeface="Calibri" panose="020F0502020204030204"/>
                <a:cs typeface="Calibri" panose="020F0502020204030204"/>
                <a:sym typeface="Calibri" panose="020F0502020204030204"/>
              </a:defRPr>
            </a:pPr>
            <a:endParaRPr sz="900"/>
          </a:p>
        </p:txBody>
      </p:sp>
      <p:sp>
        <p:nvSpPr>
          <p:cNvPr id="5" name="正文级别 1…"/>
          <p:cNvSpPr txBox="1">
            <a:spLocks noGrp="1"/>
          </p:cNvSpPr>
          <p:nvPr>
            <p:ph type="body" idx="1"/>
          </p:nvPr>
        </p:nvSpPr>
        <p:spPr>
          <a:xfrm>
            <a:off x="895350" y="1822450"/>
            <a:ext cx="10407650" cy="4419600"/>
          </a:xfrm>
          <a:prstGeom prst="rect">
            <a:avLst/>
          </a:prstGeom>
          <a:ln w="12700">
            <a:miter lim="400000"/>
          </a:ln>
        </p:spPr>
        <p:txBody>
          <a:bodyPr lIns="50800" tIns="50800" rIns="50800" bIns="50800">
            <a:normAutofit/>
          </a:bodyPr>
          <a:lstStyle/>
          <a:p>
            <a:r>
              <a:t>正文级别 1</a:t>
            </a:r>
          </a:p>
          <a:p>
            <a:pPr lvl="1"/>
            <a:r>
              <a:t>正文级别 2</a:t>
            </a:r>
          </a:p>
          <a:p>
            <a:pPr lvl="2"/>
            <a:r>
              <a:t>正文级别 3</a:t>
            </a:r>
          </a:p>
          <a:p>
            <a:pPr lvl="3"/>
            <a:r>
              <a:t>正文级别 4</a:t>
            </a:r>
          </a:p>
          <a:p>
            <a:pPr lvl="4"/>
            <a:r>
              <a:t>正文级别 5</a:t>
            </a:r>
          </a:p>
        </p:txBody>
      </p:sp>
      <p:pic>
        <p:nvPicPr>
          <p:cNvPr id="6" name="Page.png" descr="Page.png"/>
          <p:cNvPicPr>
            <a:picLocks noChangeAspect="1"/>
          </p:cNvPicPr>
          <p:nvPr/>
        </p:nvPicPr>
        <p:blipFill>
          <a:blip r:embed="rId19"/>
          <a:stretch>
            <a:fillRect/>
          </a:stretch>
        </p:blipFill>
        <p:spPr>
          <a:xfrm>
            <a:off x="0" y="0"/>
            <a:ext cx="12192000" cy="6858000"/>
          </a:xfrm>
          <a:prstGeom prst="rect">
            <a:avLst/>
          </a:prstGeom>
          <a:ln w="12700">
            <a:miter lim="400000"/>
            <a:headEnd/>
            <a:tailEnd/>
          </a:ln>
        </p:spPr>
      </p:pic>
      <p:sp>
        <p:nvSpPr>
          <p:cNvPr id="7" name="标题文本"/>
          <p:cNvSpPr txBox="1">
            <a:spLocks noGrp="1"/>
          </p:cNvSpPr>
          <p:nvPr>
            <p:ph type="title"/>
          </p:nvPr>
        </p:nvSpPr>
        <p:spPr>
          <a:xfrm>
            <a:off x="895350" y="285750"/>
            <a:ext cx="10407650" cy="1492250"/>
          </a:xfrm>
          <a:prstGeom prst="rect">
            <a:avLst/>
          </a:prstGeom>
          <a:ln w="12700">
            <a:miter lim="400000"/>
          </a:ln>
        </p:spPr>
        <p:txBody>
          <a:bodyPr lIns="50800" tIns="50800" rIns="50800" bIns="50800" anchor="ctr">
            <a:normAutofit/>
          </a:bodyPr>
          <a:lstStyle/>
          <a:p>
            <a:r>
              <a:t>标题文本</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78" r:id="rId17"/>
  </p:sldLayoutIdLst>
  <p:transition spd="med"/>
  <p:txStyles>
    <p:titleStyle>
      <a:lvl1pPr marL="0" marR="0" indent="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1pPr>
      <a:lvl2pPr marL="0" marR="0" indent="1143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2pPr>
      <a:lvl3pPr marL="0" marR="0" indent="2286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3pPr>
      <a:lvl4pPr marL="0" marR="0" indent="3429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4pPr>
      <a:lvl5pPr marL="0" marR="0" indent="4572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5pPr>
      <a:lvl6pPr marL="0" marR="0" indent="5715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6pPr>
      <a:lvl7pPr marL="0" marR="0" indent="6858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7pPr>
      <a:lvl8pPr marL="0" marR="0" indent="8001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8pPr>
      <a:lvl9pPr marL="0" marR="0" indent="914400" algn="ctr" defTabSz="412750" rtl="0" latinLnBrk="0">
        <a:lnSpc>
          <a:spcPct val="100000"/>
        </a:lnSpc>
        <a:spcBef>
          <a:spcPts val="0"/>
        </a:spcBef>
        <a:spcAft>
          <a:spcPts val="0"/>
        </a:spcAft>
        <a:buClrTx/>
        <a:buSzTx/>
        <a:buFontTx/>
        <a:buNone/>
        <a:defRPr sz="7900" b="1" i="0" u="none" strike="noStrike" cap="none" spc="0" baseline="0">
          <a:ln>
            <a:noFill/>
          </a:ln>
          <a:solidFill>
            <a:srgbClr val="FFFFFF"/>
          </a:solidFill>
          <a:uFillTx/>
          <a:latin typeface="+mn-lt"/>
          <a:ea typeface="+mn-ea"/>
          <a:cs typeface="+mn-cs"/>
          <a:sym typeface="TTTGBMedium"/>
        </a:defRPr>
      </a:lvl9pPr>
    </p:titleStyle>
    <p:bodyStyle>
      <a:lvl1pPr marL="2813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1pPr>
      <a:lvl2pPr marL="5861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2pPr>
      <a:lvl3pPr marL="8909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3pPr>
      <a:lvl4pPr marL="11957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4pPr>
      <a:lvl5pPr marL="15005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5pPr>
      <a:lvl6pPr marL="18053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6pPr>
      <a:lvl7pPr marL="21101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7pPr>
      <a:lvl8pPr marL="24149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8pPr>
      <a:lvl9pPr marL="2719705" marR="0" indent="-281305" algn="l" defTabSz="412750" rtl="0" latinLnBrk="0">
        <a:lnSpc>
          <a:spcPct val="80000"/>
        </a:lnSpc>
        <a:spcBef>
          <a:spcPts val="2500"/>
        </a:spcBef>
        <a:spcAft>
          <a:spcPts val="0"/>
        </a:spcAft>
        <a:buClrTx/>
        <a:buSzPct val="75000"/>
        <a:buFontTx/>
        <a:buChar char="•"/>
        <a:defRPr sz="2400" b="0" i="0" u="none" strike="noStrike" cap="none" spc="0" baseline="0">
          <a:ln>
            <a:noFill/>
          </a:ln>
          <a:solidFill>
            <a:schemeClr val="accent6">
              <a:hueOff val="10811956"/>
              <a:satOff val="-58541"/>
              <a:lumOff val="-9733"/>
            </a:schemeClr>
          </a:solidFill>
          <a:uFillTx/>
          <a:latin typeface="Helvetica"/>
          <a:ea typeface="Helvetica"/>
          <a:cs typeface="Helvetica"/>
          <a:sym typeface="Helvetica"/>
        </a:defRPr>
      </a:lvl9pPr>
    </p:bodyStyle>
    <p:otherStyle>
      <a:lvl1pPr marL="0" marR="127000" indent="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1pPr>
      <a:lvl2pPr marL="0" marR="127000" indent="1143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2pPr>
      <a:lvl3pPr marL="0" marR="127000" indent="2286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3pPr>
      <a:lvl4pPr marL="0" marR="127000" indent="3429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4pPr>
      <a:lvl5pPr marL="0" marR="127000" indent="4572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5pPr>
      <a:lvl6pPr marL="0" marR="127000" indent="5715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6pPr>
      <a:lvl7pPr marL="0" marR="127000" indent="6858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7pPr>
      <a:lvl8pPr marL="0" marR="127000" indent="8001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8pPr>
      <a:lvl9pPr marL="0" marR="127000" indent="914400" algn="r" defTabSz="41275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9E522-6C4D-40B6-AA5F-D75C64A45910}" type="datetimeFigureOut">
              <a:rPr lang="zh-CN" altLang="en-US" smtClean="0"/>
              <a:t>2025/10/20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FDBF0-949E-4B8D-AEA6-4E8069038BC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共享 连接的力量"/>
          <p:cNvSpPr txBox="1">
            <a:spLocks noGrp="1"/>
          </p:cNvSpPr>
          <p:nvPr>
            <p:ph type="title"/>
          </p:nvPr>
        </p:nvSpPr>
        <p:spPr>
          <a:xfrm>
            <a:off x="695457" y="2220846"/>
            <a:ext cx="11082413" cy="1208154"/>
          </a:xfrm>
          <a:prstGeom prst="rect">
            <a:avLst/>
          </a:prstGeom>
        </p:spPr>
        <p:txBody>
          <a:bodyPr>
            <a:normAutofit/>
          </a:bodyPr>
          <a:lstStyle/>
          <a:p>
            <a:r>
              <a:rPr lang="zh-CN" altLang="en-US" sz="4800" dirty="0">
                <a:latin typeface="腾讯体 W7" panose="020C08030202040F0204" pitchFamily="34" charset="-122"/>
                <a:ea typeface="腾讯体 W7" panose="020C08030202040F0204" pitchFamily="34" charset="-122"/>
              </a:rPr>
              <a:t>王泓 面试</a:t>
            </a:r>
            <a:endParaRPr sz="4800" dirty="0">
              <a:latin typeface="腾讯体 W7" panose="020C08030202040F0204" pitchFamily="34" charset="-122"/>
              <a:ea typeface="腾讯体 W7" panose="020C08030202040F0204" pitchFamily="34" charset="-122"/>
            </a:endParaRPr>
          </a:p>
        </p:txBody>
      </p:sp>
      <p:sp>
        <p:nvSpPr>
          <p:cNvPr id="11" name="Keynote模版使用Demo…"/>
          <p:cNvSpPr txBox="1">
            <a:spLocks noGrp="1"/>
          </p:cNvSpPr>
          <p:nvPr>
            <p:ph type="body" idx="13"/>
          </p:nvPr>
        </p:nvSpPr>
        <p:spPr>
          <a:xfrm>
            <a:off x="695457" y="5753992"/>
            <a:ext cx="1160574" cy="356188"/>
          </a:xfrm>
          <a:prstGeom prst="rect">
            <a:avLst/>
          </a:prstGeom>
        </p:spPr>
        <p:txBody>
          <a:bodyPr/>
          <a:lstStyle/>
          <a:p>
            <a:pPr marL="0" indent="0">
              <a:lnSpc>
                <a:spcPct val="110000"/>
              </a:lnSpc>
              <a:spcBef>
                <a:spcPts val="0"/>
              </a:spcBef>
              <a:buSzTx/>
              <a:buNone/>
              <a:defRPr sz="2200">
                <a:solidFill>
                  <a:srgbClr val="FFFFFF">
                    <a:alpha val="70052"/>
                  </a:srgbClr>
                </a:solidFill>
                <a:latin typeface="Helvetica Light"/>
                <a:ea typeface="Helvetica Light"/>
                <a:cs typeface="Helvetica Light"/>
                <a:sym typeface="Helvetica Light"/>
              </a:defRPr>
            </a:pPr>
            <a:r>
              <a:rPr lang="en-US" altLang="zh-CN" sz="1600" dirty="0">
                <a:latin typeface="微软雅黑 Light" panose="020B0502040204020203" pitchFamily="34" charset="-122"/>
                <a:ea typeface="微软雅黑 Light" panose="020B0502040204020203" pitchFamily="34" charset="-122"/>
              </a:rPr>
              <a:t>2025</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10</a:t>
            </a:r>
            <a:r>
              <a:rPr lang="zh-CN" altLang="en-US" sz="1600" dirty="0">
                <a:latin typeface="微软雅黑 Light" panose="020B0502040204020203" pitchFamily="34" charset="-122"/>
                <a:ea typeface="微软雅黑 Light" panose="020B0502040204020203" pitchFamily="34" charset="-122"/>
              </a:rPr>
              <a:t>月</a:t>
            </a:r>
            <a:endParaRPr lang="en-US" sz="1600" dirty="0">
              <a:latin typeface="微软雅黑 Light" panose="020B0502040204020203" pitchFamily="34" charset="-122"/>
              <a:ea typeface="微软雅黑 Light" panose="020B0502040204020203" pitchFamily="34" charset="-122"/>
            </a:endParaRPr>
          </a:p>
        </p:txBody>
      </p:sp>
      <p:sp>
        <p:nvSpPr>
          <p:cNvPr id="2" name="矩形 1">
            <a:extLst>
              <a:ext uri="{FF2B5EF4-FFF2-40B4-BE49-F238E27FC236}">
                <a16:creationId xmlns:a16="http://schemas.microsoft.com/office/drawing/2014/main" id="{67911863-A425-4D18-B458-3924CC95BC84}"/>
              </a:ext>
            </a:extLst>
          </p:cNvPr>
          <p:cNvSpPr/>
          <p:nvPr/>
        </p:nvSpPr>
        <p:spPr>
          <a:xfrm>
            <a:off x="457200" y="1026826"/>
            <a:ext cx="3462728" cy="1034322"/>
          </a:xfrm>
          <a:prstGeom prst="rect">
            <a:avLst/>
          </a:prstGeom>
          <a:solidFill>
            <a:srgbClr val="0252D8"/>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数学建模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13048" y="5826478"/>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zh-CN" altLang="en-US" sz="2400" b="1" dirty="0">
                <a:solidFill>
                  <a:srgbClr val="FFFFFF"/>
                </a:solidFill>
                <a:latin typeface="Helvetica Neue Medium"/>
                <a:ea typeface="Helvetica Neue Medium"/>
                <a:cs typeface="Helvetica Neue Medium"/>
                <a:sym typeface="Helvetica Neue Medium"/>
              </a:rPr>
              <a:t>固定减枝次数 正确率的提升大小 可以度量 数据训练难度</a:t>
            </a:r>
          </a:p>
        </p:txBody>
      </p:sp>
      <p:pic>
        <p:nvPicPr>
          <p:cNvPr id="2" name="图片 1">
            <a:extLst>
              <a:ext uri="{FF2B5EF4-FFF2-40B4-BE49-F238E27FC236}">
                <a16:creationId xmlns:a16="http://schemas.microsoft.com/office/drawing/2014/main" id="{7E99725C-43FA-44E5-9DB6-0E6B79C9358C}"/>
              </a:ext>
            </a:extLst>
          </p:cNvPr>
          <p:cNvPicPr>
            <a:picLocks noChangeAspect="1"/>
          </p:cNvPicPr>
          <p:nvPr/>
        </p:nvPicPr>
        <p:blipFill>
          <a:blip r:embed="rId3"/>
          <a:stretch>
            <a:fillRect/>
          </a:stretch>
        </p:blipFill>
        <p:spPr>
          <a:xfrm>
            <a:off x="0" y="1221888"/>
            <a:ext cx="2596343" cy="3656910"/>
          </a:xfrm>
          <a:prstGeom prst="rect">
            <a:avLst/>
          </a:prstGeom>
        </p:spPr>
      </p:pic>
      <p:pic>
        <p:nvPicPr>
          <p:cNvPr id="9" name="图片 8">
            <a:extLst>
              <a:ext uri="{FF2B5EF4-FFF2-40B4-BE49-F238E27FC236}">
                <a16:creationId xmlns:a16="http://schemas.microsoft.com/office/drawing/2014/main" id="{9924A40D-407E-459B-ABEE-3DF54812BAD6}"/>
              </a:ext>
            </a:extLst>
          </p:cNvPr>
          <p:cNvPicPr>
            <a:picLocks noChangeAspect="1"/>
          </p:cNvPicPr>
          <p:nvPr/>
        </p:nvPicPr>
        <p:blipFill>
          <a:blip r:embed="rId3"/>
          <a:stretch>
            <a:fillRect/>
          </a:stretch>
        </p:blipFill>
        <p:spPr>
          <a:xfrm>
            <a:off x="2278224" y="1119882"/>
            <a:ext cx="2668766" cy="3758916"/>
          </a:xfrm>
          <a:prstGeom prst="rect">
            <a:avLst/>
          </a:prstGeom>
        </p:spPr>
      </p:pic>
      <p:sp>
        <p:nvSpPr>
          <p:cNvPr id="10" name="矩形 9">
            <a:extLst>
              <a:ext uri="{FF2B5EF4-FFF2-40B4-BE49-F238E27FC236}">
                <a16:creationId xmlns:a16="http://schemas.microsoft.com/office/drawing/2014/main" id="{BB40FE37-5731-4DDC-A6A2-56B3346E1F4B}"/>
              </a:ext>
            </a:extLst>
          </p:cNvPr>
          <p:cNvSpPr/>
          <p:nvPr/>
        </p:nvSpPr>
        <p:spPr>
          <a:xfrm>
            <a:off x="380702" y="5250183"/>
            <a:ext cx="1780642" cy="33402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50000"/>
                  </a:schemeClr>
                </a:solidFill>
              </a:rPr>
              <a:t>推理树结构</a:t>
            </a:r>
          </a:p>
        </p:txBody>
      </p:sp>
      <p:grpSp>
        <p:nvGrpSpPr>
          <p:cNvPr id="14" name="组合 13">
            <a:extLst>
              <a:ext uri="{FF2B5EF4-FFF2-40B4-BE49-F238E27FC236}">
                <a16:creationId xmlns:a16="http://schemas.microsoft.com/office/drawing/2014/main" id="{5FA9A1AC-7643-4224-955F-BE5C347C1B8C}"/>
              </a:ext>
            </a:extLst>
          </p:cNvPr>
          <p:cNvGrpSpPr/>
          <p:nvPr/>
        </p:nvGrpSpPr>
        <p:grpSpPr>
          <a:xfrm>
            <a:off x="3751241" y="2665246"/>
            <a:ext cx="245196" cy="312231"/>
            <a:chOff x="8168640" y="1803400"/>
            <a:chExt cx="540000" cy="540000"/>
          </a:xfrm>
        </p:grpSpPr>
        <p:cxnSp>
          <p:nvCxnSpPr>
            <p:cNvPr id="12" name="直接连接符 11">
              <a:extLst>
                <a:ext uri="{FF2B5EF4-FFF2-40B4-BE49-F238E27FC236}">
                  <a16:creationId xmlns:a16="http://schemas.microsoft.com/office/drawing/2014/main" id="{32579895-E08E-4BAE-AFBE-573068B49EC8}"/>
                </a:ext>
              </a:extLst>
            </p:cNvPr>
            <p:cNvCxnSpPr>
              <a:cxnSpLocks/>
            </p:cNvCxnSpPr>
            <p:nvPr/>
          </p:nvCxnSpPr>
          <p:spPr>
            <a:xfrm>
              <a:off x="8168640" y="1803400"/>
              <a:ext cx="540000" cy="5400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直接连接符 15">
              <a:extLst>
                <a:ext uri="{FF2B5EF4-FFF2-40B4-BE49-F238E27FC236}">
                  <a16:creationId xmlns:a16="http://schemas.microsoft.com/office/drawing/2014/main" id="{C606B10D-26A3-466A-84AF-8C0DC6F9E057}"/>
                </a:ext>
              </a:extLst>
            </p:cNvPr>
            <p:cNvCxnSpPr>
              <a:cxnSpLocks/>
            </p:cNvCxnSpPr>
            <p:nvPr/>
          </p:nvCxnSpPr>
          <p:spPr>
            <a:xfrm rot="16200000">
              <a:off x="8168640" y="1803400"/>
              <a:ext cx="540000" cy="5400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grpSp>
      <p:grpSp>
        <p:nvGrpSpPr>
          <p:cNvPr id="18" name="组合 17">
            <a:extLst>
              <a:ext uri="{FF2B5EF4-FFF2-40B4-BE49-F238E27FC236}">
                <a16:creationId xmlns:a16="http://schemas.microsoft.com/office/drawing/2014/main" id="{8FF3D985-C6DE-4534-B77F-691D7C8AE870}"/>
              </a:ext>
            </a:extLst>
          </p:cNvPr>
          <p:cNvGrpSpPr/>
          <p:nvPr/>
        </p:nvGrpSpPr>
        <p:grpSpPr>
          <a:xfrm>
            <a:off x="3233378" y="3592642"/>
            <a:ext cx="245196" cy="312231"/>
            <a:chOff x="8168640" y="1803400"/>
            <a:chExt cx="540000" cy="540000"/>
          </a:xfrm>
        </p:grpSpPr>
        <p:cxnSp>
          <p:nvCxnSpPr>
            <p:cNvPr id="19" name="直接连接符 18">
              <a:extLst>
                <a:ext uri="{FF2B5EF4-FFF2-40B4-BE49-F238E27FC236}">
                  <a16:creationId xmlns:a16="http://schemas.microsoft.com/office/drawing/2014/main" id="{35EF3433-3E74-4B7B-B821-DFD65C8F9131}"/>
                </a:ext>
              </a:extLst>
            </p:cNvPr>
            <p:cNvCxnSpPr>
              <a:cxnSpLocks/>
            </p:cNvCxnSpPr>
            <p:nvPr/>
          </p:nvCxnSpPr>
          <p:spPr>
            <a:xfrm>
              <a:off x="8168640" y="1803400"/>
              <a:ext cx="540000" cy="5400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0" name="直接连接符 19">
              <a:extLst>
                <a:ext uri="{FF2B5EF4-FFF2-40B4-BE49-F238E27FC236}">
                  <a16:creationId xmlns:a16="http://schemas.microsoft.com/office/drawing/2014/main" id="{276E8257-D533-43CD-8B81-64A2ECF090A2}"/>
                </a:ext>
              </a:extLst>
            </p:cNvPr>
            <p:cNvCxnSpPr>
              <a:cxnSpLocks/>
            </p:cNvCxnSpPr>
            <p:nvPr/>
          </p:nvCxnSpPr>
          <p:spPr>
            <a:xfrm rot="16200000">
              <a:off x="8168640" y="1803400"/>
              <a:ext cx="540000" cy="5400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grpSp>
      <p:sp>
        <p:nvSpPr>
          <p:cNvPr id="22" name="矩形 21">
            <a:extLst>
              <a:ext uri="{FF2B5EF4-FFF2-40B4-BE49-F238E27FC236}">
                <a16:creationId xmlns:a16="http://schemas.microsoft.com/office/drawing/2014/main" id="{E4683723-E825-4731-83FC-0195A624741F}"/>
              </a:ext>
            </a:extLst>
          </p:cNvPr>
          <p:cNvSpPr/>
          <p:nvPr/>
        </p:nvSpPr>
        <p:spPr>
          <a:xfrm>
            <a:off x="2790854" y="5256278"/>
            <a:ext cx="1780642" cy="33402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50000"/>
                  </a:schemeClr>
                </a:solidFill>
              </a:rPr>
              <a:t>减枝过程</a:t>
            </a:r>
          </a:p>
        </p:txBody>
      </p:sp>
      <p:pic>
        <p:nvPicPr>
          <p:cNvPr id="4" name="图片 3">
            <a:extLst>
              <a:ext uri="{FF2B5EF4-FFF2-40B4-BE49-F238E27FC236}">
                <a16:creationId xmlns:a16="http://schemas.microsoft.com/office/drawing/2014/main" id="{6FBED959-8B9D-DE6A-8EE1-49C3D2CD5AF8}"/>
              </a:ext>
            </a:extLst>
          </p:cNvPr>
          <p:cNvPicPr>
            <a:picLocks noChangeAspect="1"/>
          </p:cNvPicPr>
          <p:nvPr/>
        </p:nvPicPr>
        <p:blipFill>
          <a:blip r:embed="rId4"/>
          <a:stretch>
            <a:fillRect/>
          </a:stretch>
        </p:blipFill>
        <p:spPr>
          <a:xfrm>
            <a:off x="5048094" y="822633"/>
            <a:ext cx="6926749" cy="4342141"/>
          </a:xfrm>
          <a:prstGeom prst="rect">
            <a:avLst/>
          </a:prstGeom>
        </p:spPr>
      </p:pic>
    </p:spTree>
    <p:extLst>
      <p:ext uri="{BB962C8B-B14F-4D97-AF65-F5344CB8AC3E}">
        <p14:creationId xmlns:p14="http://schemas.microsoft.com/office/powerpoint/2010/main" val="14435583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实验结果</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利用“固定减枝次数 按正确率的提升大小”进行课程学习，正确率提升</a:t>
            </a:r>
            <a:r>
              <a:rPr lang="en-US" altLang="zh-CN" sz="2400" b="1" dirty="0">
                <a:solidFill>
                  <a:srgbClr val="FFFFFF"/>
                </a:solidFill>
                <a:latin typeface="Helvetica Neue Medium"/>
                <a:ea typeface="Helvetica Neue Medium"/>
                <a:cs typeface="Helvetica Neue Medium"/>
                <a:sym typeface="Helvetica Neue Medium"/>
              </a:rPr>
              <a:t>5%</a:t>
            </a:r>
            <a:r>
              <a:rPr lang="zh-CN" altLang="en-US" sz="2400" b="1" dirty="0">
                <a:solidFill>
                  <a:srgbClr val="FFFFFF"/>
                </a:solidFill>
                <a:latin typeface="Helvetica Neue Medium"/>
                <a:ea typeface="Helvetica Neue Medium"/>
                <a:cs typeface="Helvetica Neue Medium"/>
                <a:sym typeface="Helvetica Neue Medium"/>
              </a:rPr>
              <a:t>左右</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矩形 8">
            <a:extLst>
              <a:ext uri="{FF2B5EF4-FFF2-40B4-BE49-F238E27FC236}">
                <a16:creationId xmlns:a16="http://schemas.microsoft.com/office/drawing/2014/main" id="{A809236B-7CF5-4A17-A953-0E3ABADF10FD}"/>
              </a:ext>
            </a:extLst>
          </p:cNvPr>
          <p:cNvSpPr/>
          <p:nvPr/>
        </p:nvSpPr>
        <p:spPr>
          <a:xfrm>
            <a:off x="906780" y="4872429"/>
            <a:ext cx="4107180" cy="67471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50000"/>
                  </a:schemeClr>
                </a:solidFill>
              </a:rPr>
              <a:t>达到 指定正确率 平均需要编辑次数</a:t>
            </a:r>
            <a:endParaRPr lang="en-US" altLang="zh-CN" sz="1400" dirty="0">
              <a:solidFill>
                <a:schemeClr val="tx1">
                  <a:lumMod val="50000"/>
                </a:schemeClr>
              </a:solidFill>
            </a:endParaRPr>
          </a:p>
          <a:p>
            <a:pPr algn="ctr"/>
            <a:r>
              <a:rPr lang="zh-CN" altLang="en-US" sz="1400" dirty="0">
                <a:solidFill>
                  <a:schemeClr val="tx1">
                    <a:lumMod val="50000"/>
                  </a:schemeClr>
                </a:solidFill>
              </a:rPr>
              <a:t>训练过程中，该指标随之下降，说明其合理性</a:t>
            </a:r>
          </a:p>
        </p:txBody>
      </p:sp>
      <p:sp>
        <p:nvSpPr>
          <p:cNvPr id="10" name="矩形 9">
            <a:extLst>
              <a:ext uri="{FF2B5EF4-FFF2-40B4-BE49-F238E27FC236}">
                <a16:creationId xmlns:a16="http://schemas.microsoft.com/office/drawing/2014/main" id="{8383CC41-3C04-48C4-8B8E-09C8D48614A8}"/>
              </a:ext>
            </a:extLst>
          </p:cNvPr>
          <p:cNvSpPr/>
          <p:nvPr/>
        </p:nvSpPr>
        <p:spPr>
          <a:xfrm>
            <a:off x="6812280" y="4872429"/>
            <a:ext cx="4693920" cy="67471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50000"/>
                  </a:schemeClr>
                </a:solidFill>
              </a:rPr>
              <a:t>依据固定减枝次数 按正确率的提升大小对数据排序</a:t>
            </a:r>
            <a:endParaRPr lang="en-US" altLang="zh-CN" sz="1400" dirty="0">
              <a:solidFill>
                <a:schemeClr val="tx1">
                  <a:lumMod val="50000"/>
                </a:schemeClr>
              </a:solidFill>
            </a:endParaRPr>
          </a:p>
          <a:p>
            <a:pPr algn="ctr"/>
            <a:r>
              <a:rPr lang="zh-CN" altLang="en-US" sz="1400" dirty="0">
                <a:solidFill>
                  <a:schemeClr val="tx1">
                    <a:lumMod val="50000"/>
                  </a:schemeClr>
                </a:solidFill>
              </a:rPr>
              <a:t>从大到小进行选择数据训练</a:t>
            </a:r>
          </a:p>
        </p:txBody>
      </p:sp>
      <p:pic>
        <p:nvPicPr>
          <p:cNvPr id="3" name="图片 2">
            <a:extLst>
              <a:ext uri="{FF2B5EF4-FFF2-40B4-BE49-F238E27FC236}">
                <a16:creationId xmlns:a16="http://schemas.microsoft.com/office/drawing/2014/main" id="{A192010D-3E92-4541-91A6-D78262BE4333}"/>
              </a:ext>
            </a:extLst>
          </p:cNvPr>
          <p:cNvPicPr>
            <a:picLocks noChangeAspect="1"/>
          </p:cNvPicPr>
          <p:nvPr/>
        </p:nvPicPr>
        <p:blipFill>
          <a:blip r:embed="rId3"/>
          <a:stretch>
            <a:fillRect/>
          </a:stretch>
        </p:blipFill>
        <p:spPr>
          <a:xfrm>
            <a:off x="6078344" y="640038"/>
            <a:ext cx="2850461" cy="2223050"/>
          </a:xfrm>
          <a:prstGeom prst="rect">
            <a:avLst/>
          </a:prstGeom>
        </p:spPr>
      </p:pic>
      <p:pic>
        <p:nvPicPr>
          <p:cNvPr id="5" name="图片 4">
            <a:extLst>
              <a:ext uri="{FF2B5EF4-FFF2-40B4-BE49-F238E27FC236}">
                <a16:creationId xmlns:a16="http://schemas.microsoft.com/office/drawing/2014/main" id="{D2AC2183-98D9-4AA9-9439-102ACFA098D9}"/>
              </a:ext>
            </a:extLst>
          </p:cNvPr>
          <p:cNvPicPr>
            <a:picLocks noChangeAspect="1"/>
          </p:cNvPicPr>
          <p:nvPr/>
        </p:nvPicPr>
        <p:blipFill>
          <a:blip r:embed="rId4"/>
          <a:stretch>
            <a:fillRect/>
          </a:stretch>
        </p:blipFill>
        <p:spPr>
          <a:xfrm>
            <a:off x="8928805" y="824676"/>
            <a:ext cx="2642338" cy="1897614"/>
          </a:xfrm>
          <a:prstGeom prst="rect">
            <a:avLst/>
          </a:prstGeom>
        </p:spPr>
      </p:pic>
      <p:pic>
        <p:nvPicPr>
          <p:cNvPr id="13" name="图片 12">
            <a:extLst>
              <a:ext uri="{FF2B5EF4-FFF2-40B4-BE49-F238E27FC236}">
                <a16:creationId xmlns:a16="http://schemas.microsoft.com/office/drawing/2014/main" id="{3A10EFB2-CA86-7FF3-FF0E-CDF5B78C4109}"/>
              </a:ext>
            </a:extLst>
          </p:cNvPr>
          <p:cNvPicPr>
            <a:picLocks noChangeAspect="1"/>
          </p:cNvPicPr>
          <p:nvPr/>
        </p:nvPicPr>
        <p:blipFill>
          <a:blip r:embed="rId5"/>
          <a:stretch>
            <a:fillRect/>
          </a:stretch>
        </p:blipFill>
        <p:spPr>
          <a:xfrm>
            <a:off x="6263817" y="2918457"/>
            <a:ext cx="5329975" cy="1897614"/>
          </a:xfrm>
          <a:prstGeom prst="rect">
            <a:avLst/>
          </a:prstGeom>
        </p:spPr>
      </p:pic>
      <p:pic>
        <p:nvPicPr>
          <p:cNvPr id="15" name="图片 14">
            <a:extLst>
              <a:ext uri="{FF2B5EF4-FFF2-40B4-BE49-F238E27FC236}">
                <a16:creationId xmlns:a16="http://schemas.microsoft.com/office/drawing/2014/main" id="{0765AA62-B89E-FA90-D7BE-C02BFD729E9E}"/>
              </a:ext>
            </a:extLst>
          </p:cNvPr>
          <p:cNvPicPr>
            <a:picLocks noChangeAspect="1"/>
          </p:cNvPicPr>
          <p:nvPr/>
        </p:nvPicPr>
        <p:blipFill>
          <a:blip r:embed="rId6"/>
          <a:stretch>
            <a:fillRect/>
          </a:stretch>
        </p:blipFill>
        <p:spPr>
          <a:xfrm>
            <a:off x="694654" y="1165315"/>
            <a:ext cx="4962720" cy="3395546"/>
          </a:xfrm>
          <a:prstGeom prst="rect">
            <a:avLst/>
          </a:prstGeom>
        </p:spPr>
      </p:pic>
    </p:spTree>
    <p:extLst>
      <p:ext uri="{BB962C8B-B14F-4D97-AF65-F5344CB8AC3E}">
        <p14:creationId xmlns:p14="http://schemas.microsoft.com/office/powerpoint/2010/main" val="22753920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A3D9-8FEB-AA72-50A5-E63D30168D1C}"/>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F4AF390-8BDE-127E-703C-FF992F385E65}"/>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E0F9F0FF-3EFC-D324-3FA7-8CDEB7869DD7}"/>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A94D5CB9-2515-570C-6E4D-0A6E60EB892F}"/>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zh-CN" altLang="en-US" sz="2800" b="1" dirty="0">
                <a:solidFill>
                  <a:srgbClr val="FFFFFF"/>
                </a:solidFill>
                <a:latin typeface="Helvetica Neue Medium"/>
                <a:ea typeface="Helvetica Neue Medium"/>
                <a:cs typeface="Helvetica Neue Medium"/>
                <a:sym typeface="Helvetica Neue Medium"/>
              </a:rPr>
              <a:t>强化学习</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课题二：基于正负样本对构建的高效生成算法</a:t>
            </a:r>
          </a:p>
        </p:txBody>
      </p:sp>
      <p:sp>
        <p:nvSpPr>
          <p:cNvPr id="8" name="矩形: 圆角 7">
            <a:extLst>
              <a:ext uri="{FF2B5EF4-FFF2-40B4-BE49-F238E27FC236}">
                <a16:creationId xmlns:a16="http://schemas.microsoft.com/office/drawing/2014/main" id="{0587FA71-E82B-2674-AE9A-60CAA526366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关键问题：什么样的样本结构是训练高效的？如何生成这样的样本？</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64CFA97A-905A-F947-0DCC-05BE38160BB5}"/>
              </a:ext>
            </a:extLst>
          </p:cNvPr>
          <p:cNvSpPr/>
          <p:nvPr/>
        </p:nvSpPr>
        <p:spPr>
          <a:xfrm>
            <a:off x="715624" y="1668036"/>
            <a:ext cx="5380376"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训练过程中，随机生成一定数量回答样本</a:t>
            </a:r>
            <a:endParaRPr lang="en-US" altLang="zh-CN" sz="1400" dirty="0"/>
          </a:p>
          <a:p>
            <a:pPr marL="285750" lvl="0" indent="-285750">
              <a:lnSpc>
                <a:spcPct val="150000"/>
              </a:lnSpc>
              <a:buFont typeface="Wingdings" panose="05000000000000000000" pitchFamily="2" charset="2"/>
              <a:buChar char="l"/>
              <a:defRPr/>
            </a:pPr>
            <a:r>
              <a:rPr lang="zh-CN" altLang="en-US" sz="1400" dirty="0"/>
              <a:t>根据样本的正确、错误给样本打分</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存在问题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样本是随机生成的，样本之间不一定存在关联</a:t>
            </a:r>
            <a:endParaRPr lang="en-US" altLang="zh-CN" sz="1400" dirty="0"/>
          </a:p>
          <a:p>
            <a:pPr marL="285750" lvl="0" indent="-285750">
              <a:lnSpc>
                <a:spcPct val="150000"/>
              </a:lnSpc>
              <a:buFont typeface="Wingdings" panose="05000000000000000000" pitchFamily="2" charset="2"/>
              <a:buChar char="l"/>
              <a:defRPr/>
            </a:pPr>
            <a:r>
              <a:rPr lang="zh-CN" altLang="en-US" sz="1400" dirty="0"/>
              <a:t>正负样本比例无法控制，样本是冗余的，造成</a:t>
            </a:r>
            <a:r>
              <a:rPr lang="en-US" altLang="zh-CN" sz="1400" dirty="0"/>
              <a:t>token</a:t>
            </a:r>
            <a:r>
              <a:rPr lang="zh-CN" altLang="en-US" sz="1400" dirty="0"/>
              <a:t>的浪费</a:t>
            </a:r>
            <a:endParaRPr lang="en-US" altLang="zh-CN" sz="1400" dirty="0"/>
          </a:p>
          <a:p>
            <a:pPr marL="285750" lvl="0" indent="-285750">
              <a:lnSpc>
                <a:spcPct val="150000"/>
              </a:lnSpc>
              <a:buFont typeface="Wingdings" panose="05000000000000000000" pitchFamily="2" charset="2"/>
              <a:buChar char="l"/>
              <a:defRPr/>
            </a:pPr>
            <a:endParaRPr lang="en-US" altLang="zh-CN" sz="1400" dirty="0"/>
          </a:p>
          <a:p>
            <a:pPr marL="285750" lvl="0" indent="-285750">
              <a:lnSpc>
                <a:spcPct val="150000"/>
              </a:lnSpc>
              <a:buFont typeface="Wingdings" panose="05000000000000000000" pitchFamily="2" charset="2"/>
              <a:buChar char="l"/>
              <a:defRPr/>
            </a:pPr>
            <a:r>
              <a:rPr lang="zh-CN" altLang="en-US" sz="1400" b="1" dirty="0"/>
              <a:t>反例</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右图所示，随机生成的样本可能会生成对训练帮助不大的分叉</a:t>
            </a:r>
            <a:endParaRPr lang="en-US" altLang="zh-CN" sz="1400" dirty="0"/>
          </a:p>
          <a:p>
            <a:pPr marL="285750" lvl="0" indent="-285750">
              <a:lnSpc>
                <a:spcPct val="150000"/>
              </a:lnSpc>
              <a:buFont typeface="Wingdings" panose="05000000000000000000" pitchFamily="2" charset="2"/>
              <a:buChar char="l"/>
              <a:defRPr/>
            </a:pPr>
            <a:r>
              <a:rPr lang="zh-CN" altLang="en-US" sz="1400" dirty="0"/>
              <a:t>造成生成样本冗余、训练低效</a:t>
            </a:r>
            <a:endParaRPr lang="en-US" altLang="zh-CN" sz="1400" dirty="0"/>
          </a:p>
        </p:txBody>
      </p:sp>
      <p:pic>
        <p:nvPicPr>
          <p:cNvPr id="10" name="图片 9">
            <a:extLst>
              <a:ext uri="{FF2B5EF4-FFF2-40B4-BE49-F238E27FC236}">
                <a16:creationId xmlns:a16="http://schemas.microsoft.com/office/drawing/2014/main" id="{554056C2-D954-4BF4-BFF5-FE2BF1F880B3}"/>
              </a:ext>
            </a:extLst>
          </p:cNvPr>
          <p:cNvPicPr>
            <a:picLocks noChangeAspect="1"/>
          </p:cNvPicPr>
          <p:nvPr/>
        </p:nvPicPr>
        <p:blipFill>
          <a:blip r:embed="rId3"/>
          <a:stretch>
            <a:fillRect/>
          </a:stretch>
        </p:blipFill>
        <p:spPr>
          <a:xfrm>
            <a:off x="7213483" y="1668036"/>
            <a:ext cx="2815846" cy="3953917"/>
          </a:xfrm>
          <a:prstGeom prst="rect">
            <a:avLst/>
          </a:prstGeom>
        </p:spPr>
      </p:pic>
    </p:spTree>
    <p:extLst>
      <p:ext uri="{BB962C8B-B14F-4D97-AF65-F5344CB8AC3E}">
        <p14:creationId xmlns:p14="http://schemas.microsoft.com/office/powerpoint/2010/main" val="9460795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数学建模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13048" y="5610657"/>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样本高效的关键是尽可能构建“正负的样本对”</a:t>
            </a:r>
            <a:endParaRPr lang="en-US" altLang="zh-CN" sz="2400" b="1" dirty="0">
              <a:solidFill>
                <a:srgbClr val="FFFFFF"/>
              </a:solidFill>
              <a:latin typeface="Helvetica Neue Medium"/>
              <a:ea typeface="Helvetica Neue Medium"/>
              <a:cs typeface="Helvetica Neue Medium"/>
              <a:sym typeface="Helvetica Neue Medium"/>
            </a:endParaRPr>
          </a:p>
        </p:txBody>
      </p:sp>
      <p:sp>
        <p:nvSpPr>
          <p:cNvPr id="10" name="矩形 9">
            <a:extLst>
              <a:ext uri="{FF2B5EF4-FFF2-40B4-BE49-F238E27FC236}">
                <a16:creationId xmlns:a16="http://schemas.microsoft.com/office/drawing/2014/main" id="{936DA604-2CD7-4D8F-98CE-CC5EF6D404DB}"/>
              </a:ext>
            </a:extLst>
          </p:cNvPr>
          <p:cNvSpPr/>
          <p:nvPr/>
        </p:nvSpPr>
        <p:spPr>
          <a:xfrm>
            <a:off x="7708438" y="4928196"/>
            <a:ext cx="2267413" cy="33402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50000"/>
                  </a:schemeClr>
                </a:solidFill>
              </a:rPr>
              <a:t>我们的做法</a:t>
            </a:r>
          </a:p>
        </p:txBody>
      </p:sp>
      <p:sp>
        <p:nvSpPr>
          <p:cNvPr id="12" name="矩形 11">
            <a:extLst>
              <a:ext uri="{FF2B5EF4-FFF2-40B4-BE49-F238E27FC236}">
                <a16:creationId xmlns:a16="http://schemas.microsoft.com/office/drawing/2014/main" id="{4CBAA024-6F38-4672-BDB3-B9E65E2D87E7}"/>
              </a:ext>
            </a:extLst>
          </p:cNvPr>
          <p:cNvSpPr/>
          <p:nvPr/>
        </p:nvSpPr>
        <p:spPr>
          <a:xfrm>
            <a:off x="2476499" y="4928196"/>
            <a:ext cx="1780642" cy="33402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50000"/>
                  </a:schemeClr>
                </a:solidFill>
              </a:rPr>
              <a:t>随机样本生成</a:t>
            </a:r>
          </a:p>
        </p:txBody>
      </p:sp>
      <p:pic>
        <p:nvPicPr>
          <p:cNvPr id="3" name="图片 2">
            <a:extLst>
              <a:ext uri="{FF2B5EF4-FFF2-40B4-BE49-F238E27FC236}">
                <a16:creationId xmlns:a16="http://schemas.microsoft.com/office/drawing/2014/main" id="{05A7BAA4-BAEF-44AB-B1BB-33B92DAF92F9}"/>
              </a:ext>
            </a:extLst>
          </p:cNvPr>
          <p:cNvPicPr>
            <a:picLocks noChangeAspect="1"/>
          </p:cNvPicPr>
          <p:nvPr/>
        </p:nvPicPr>
        <p:blipFill>
          <a:blip r:embed="rId3"/>
          <a:stretch>
            <a:fillRect/>
          </a:stretch>
        </p:blipFill>
        <p:spPr>
          <a:xfrm>
            <a:off x="1163451" y="859572"/>
            <a:ext cx="4565885" cy="3924502"/>
          </a:xfrm>
          <a:prstGeom prst="rect">
            <a:avLst/>
          </a:prstGeom>
        </p:spPr>
      </p:pic>
      <p:pic>
        <p:nvPicPr>
          <p:cNvPr id="14" name="图片 13">
            <a:extLst>
              <a:ext uri="{FF2B5EF4-FFF2-40B4-BE49-F238E27FC236}">
                <a16:creationId xmlns:a16="http://schemas.microsoft.com/office/drawing/2014/main" id="{BFDDCC0E-5C5E-4697-9F19-7D3674623008}"/>
              </a:ext>
            </a:extLst>
          </p:cNvPr>
          <p:cNvPicPr>
            <a:picLocks noChangeAspect="1"/>
          </p:cNvPicPr>
          <p:nvPr/>
        </p:nvPicPr>
        <p:blipFill>
          <a:blip r:embed="rId4"/>
          <a:stretch>
            <a:fillRect/>
          </a:stretch>
        </p:blipFill>
        <p:spPr>
          <a:xfrm>
            <a:off x="6629277" y="1181533"/>
            <a:ext cx="4775445" cy="3435527"/>
          </a:xfrm>
          <a:prstGeom prst="rect">
            <a:avLst/>
          </a:prstGeom>
        </p:spPr>
      </p:pic>
    </p:spTree>
    <p:extLst>
      <p:ext uri="{BB962C8B-B14F-4D97-AF65-F5344CB8AC3E}">
        <p14:creationId xmlns:p14="http://schemas.microsoft.com/office/powerpoint/2010/main" val="33977995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我们的做法</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539001"/>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利用基于正负对的样本生成算法，正确率提升</a:t>
            </a:r>
            <a:r>
              <a:rPr lang="en-US" altLang="zh-CN" sz="2400" b="1" dirty="0">
                <a:solidFill>
                  <a:srgbClr val="FFFFFF"/>
                </a:solidFill>
                <a:latin typeface="Helvetica Neue Medium"/>
                <a:ea typeface="Helvetica Neue Medium"/>
                <a:cs typeface="Helvetica Neue Medium"/>
                <a:sym typeface="Helvetica Neue Medium"/>
              </a:rPr>
              <a:t>3%</a:t>
            </a:r>
            <a:r>
              <a:rPr lang="zh-CN" altLang="en-US" sz="2400" b="1" dirty="0">
                <a:solidFill>
                  <a:srgbClr val="FFFFFF"/>
                </a:solidFill>
                <a:latin typeface="Helvetica Neue Medium"/>
                <a:ea typeface="Helvetica Neue Medium"/>
                <a:cs typeface="Helvetica Neue Medium"/>
                <a:sym typeface="Helvetica Neue Medium"/>
              </a:rPr>
              <a:t>左右</a:t>
            </a:r>
            <a:endParaRPr lang="en-US" altLang="zh-CN" sz="2400" b="1" dirty="0">
              <a:solidFill>
                <a:srgbClr val="FFFFFF"/>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单位样本生成成本降低</a:t>
            </a:r>
            <a:r>
              <a:rPr lang="en-US" altLang="zh-CN" sz="2400" b="1" dirty="0">
                <a:solidFill>
                  <a:srgbClr val="FFFFFF"/>
                </a:solidFill>
                <a:latin typeface="Helvetica Neue Medium"/>
                <a:ea typeface="Helvetica Neue Medium"/>
                <a:cs typeface="Helvetica Neue Medium"/>
                <a:sym typeface="Helvetica Neue Medium"/>
              </a:rPr>
              <a:t>30%-50%</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矩形 9">
            <a:extLst>
              <a:ext uri="{FF2B5EF4-FFF2-40B4-BE49-F238E27FC236}">
                <a16:creationId xmlns:a16="http://schemas.microsoft.com/office/drawing/2014/main" id="{8383CC41-3C04-48C4-8B8E-09C8D48614A8}"/>
              </a:ext>
            </a:extLst>
          </p:cNvPr>
          <p:cNvSpPr/>
          <p:nvPr/>
        </p:nvSpPr>
        <p:spPr>
          <a:xfrm>
            <a:off x="722852" y="3989052"/>
            <a:ext cx="2419350" cy="67471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步骤</a:t>
            </a:r>
            <a:r>
              <a:rPr lang="en-US" altLang="zh-CN" b="1" dirty="0">
                <a:solidFill>
                  <a:schemeClr val="tx1">
                    <a:lumMod val="50000"/>
                  </a:schemeClr>
                </a:solidFill>
              </a:rPr>
              <a:t>1</a:t>
            </a:r>
          </a:p>
          <a:p>
            <a:pPr algn="ctr"/>
            <a:r>
              <a:rPr lang="zh-CN" altLang="en-US" sz="1200" dirty="0">
                <a:solidFill>
                  <a:schemeClr val="tx1">
                    <a:lumMod val="50000"/>
                  </a:schemeClr>
                </a:solidFill>
              </a:rPr>
              <a:t>随机生成少量样本（同原本做法）</a:t>
            </a:r>
          </a:p>
        </p:txBody>
      </p:sp>
      <p:pic>
        <p:nvPicPr>
          <p:cNvPr id="13" name="图片 12">
            <a:extLst>
              <a:ext uri="{FF2B5EF4-FFF2-40B4-BE49-F238E27FC236}">
                <a16:creationId xmlns:a16="http://schemas.microsoft.com/office/drawing/2014/main" id="{97C379FA-58C7-4D04-816E-46D5696D0F0A}"/>
              </a:ext>
            </a:extLst>
          </p:cNvPr>
          <p:cNvPicPr>
            <a:picLocks noChangeAspect="1"/>
          </p:cNvPicPr>
          <p:nvPr/>
        </p:nvPicPr>
        <p:blipFill>
          <a:blip r:embed="rId3"/>
          <a:stretch>
            <a:fillRect/>
          </a:stretch>
        </p:blipFill>
        <p:spPr>
          <a:xfrm>
            <a:off x="272828" y="1344612"/>
            <a:ext cx="3319398" cy="2098812"/>
          </a:xfrm>
          <a:prstGeom prst="rect">
            <a:avLst/>
          </a:prstGeom>
        </p:spPr>
      </p:pic>
      <p:pic>
        <p:nvPicPr>
          <p:cNvPr id="15" name="图片 14">
            <a:extLst>
              <a:ext uri="{FF2B5EF4-FFF2-40B4-BE49-F238E27FC236}">
                <a16:creationId xmlns:a16="http://schemas.microsoft.com/office/drawing/2014/main" id="{FA6216F8-9D38-46AA-806E-53B27520DCFF}"/>
              </a:ext>
            </a:extLst>
          </p:cNvPr>
          <p:cNvPicPr>
            <a:picLocks noChangeAspect="1"/>
          </p:cNvPicPr>
          <p:nvPr/>
        </p:nvPicPr>
        <p:blipFill>
          <a:blip r:embed="rId4"/>
          <a:stretch>
            <a:fillRect/>
          </a:stretch>
        </p:blipFill>
        <p:spPr>
          <a:xfrm>
            <a:off x="4990575" y="346544"/>
            <a:ext cx="3308713" cy="1817120"/>
          </a:xfrm>
          <a:prstGeom prst="rect">
            <a:avLst/>
          </a:prstGeom>
        </p:spPr>
      </p:pic>
      <p:sp>
        <p:nvSpPr>
          <p:cNvPr id="16" name="矩形 15">
            <a:extLst>
              <a:ext uri="{FF2B5EF4-FFF2-40B4-BE49-F238E27FC236}">
                <a16:creationId xmlns:a16="http://schemas.microsoft.com/office/drawing/2014/main" id="{BBBF65AE-E81A-40C5-B9C0-2567D31626F6}"/>
              </a:ext>
            </a:extLst>
          </p:cNvPr>
          <p:cNvSpPr/>
          <p:nvPr/>
        </p:nvSpPr>
        <p:spPr>
          <a:xfrm>
            <a:off x="196850" y="2120900"/>
            <a:ext cx="3619500" cy="692150"/>
          </a:xfrm>
          <a:prstGeom prst="rect">
            <a:avLst/>
          </a:prstGeom>
          <a:noFill/>
          <a:ln w="28575" cap="flat">
            <a:solidFill>
              <a:srgbClr val="FF000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箭头: 右 16">
            <a:extLst>
              <a:ext uri="{FF2B5EF4-FFF2-40B4-BE49-F238E27FC236}">
                <a16:creationId xmlns:a16="http://schemas.microsoft.com/office/drawing/2014/main" id="{1563ED39-3E23-43DD-A25A-135D1F0C6A0C}"/>
              </a:ext>
            </a:extLst>
          </p:cNvPr>
          <p:cNvSpPr/>
          <p:nvPr/>
        </p:nvSpPr>
        <p:spPr>
          <a:xfrm>
            <a:off x="4089178" y="2228888"/>
            <a:ext cx="431800" cy="387350"/>
          </a:xfrm>
          <a:prstGeom prst="rightArrow">
            <a:avLst/>
          </a:prstGeom>
          <a:solidFill>
            <a:schemeClr val="accent5">
              <a:lumMod val="40000"/>
              <a:lumOff val="60000"/>
            </a:schemeClr>
          </a:solidFill>
          <a:ln w="12700" cap="flat">
            <a:solidFill>
              <a:srgbClr val="FF000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矩形 17">
            <a:extLst>
              <a:ext uri="{FF2B5EF4-FFF2-40B4-BE49-F238E27FC236}">
                <a16:creationId xmlns:a16="http://schemas.microsoft.com/office/drawing/2014/main" id="{C0BC167B-A675-4261-A614-F7E54381C02F}"/>
              </a:ext>
            </a:extLst>
          </p:cNvPr>
          <p:cNvSpPr/>
          <p:nvPr/>
        </p:nvSpPr>
        <p:spPr>
          <a:xfrm>
            <a:off x="8676973" y="831966"/>
            <a:ext cx="2263976" cy="603813"/>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lumMod val="50000"/>
                  </a:schemeClr>
                </a:solidFill>
              </a:rPr>
              <a:t>如果得到错误样本直接保留</a:t>
            </a:r>
          </a:p>
        </p:txBody>
      </p:sp>
      <p:pic>
        <p:nvPicPr>
          <p:cNvPr id="21" name="图片 20">
            <a:extLst>
              <a:ext uri="{FF2B5EF4-FFF2-40B4-BE49-F238E27FC236}">
                <a16:creationId xmlns:a16="http://schemas.microsoft.com/office/drawing/2014/main" id="{1CCA0856-B6E2-4D03-9CAE-D5A170B2ADFE}"/>
              </a:ext>
            </a:extLst>
          </p:cNvPr>
          <p:cNvPicPr>
            <a:picLocks noChangeAspect="1"/>
          </p:cNvPicPr>
          <p:nvPr/>
        </p:nvPicPr>
        <p:blipFill>
          <a:blip r:embed="rId5"/>
          <a:stretch>
            <a:fillRect/>
          </a:stretch>
        </p:blipFill>
        <p:spPr>
          <a:xfrm>
            <a:off x="4990575" y="2486156"/>
            <a:ext cx="3080033" cy="2644864"/>
          </a:xfrm>
          <a:prstGeom prst="rect">
            <a:avLst/>
          </a:prstGeom>
        </p:spPr>
      </p:pic>
      <p:sp>
        <p:nvSpPr>
          <p:cNvPr id="22" name="矩形 21">
            <a:extLst>
              <a:ext uri="{FF2B5EF4-FFF2-40B4-BE49-F238E27FC236}">
                <a16:creationId xmlns:a16="http://schemas.microsoft.com/office/drawing/2014/main" id="{0A3887DC-917B-4359-9EB1-3FD443296623}"/>
              </a:ext>
            </a:extLst>
          </p:cNvPr>
          <p:cNvSpPr/>
          <p:nvPr/>
        </p:nvSpPr>
        <p:spPr>
          <a:xfrm>
            <a:off x="8499781" y="2290748"/>
            <a:ext cx="2657475" cy="78614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步骤</a:t>
            </a:r>
            <a:r>
              <a:rPr lang="en-US" altLang="zh-CN" b="1" dirty="0">
                <a:solidFill>
                  <a:schemeClr val="tx1">
                    <a:lumMod val="50000"/>
                  </a:schemeClr>
                </a:solidFill>
              </a:rPr>
              <a:t>2</a:t>
            </a:r>
          </a:p>
          <a:p>
            <a:pPr algn="ctr"/>
            <a:r>
              <a:rPr lang="zh-CN" altLang="en-US" sz="1200" dirty="0">
                <a:solidFill>
                  <a:schemeClr val="tx1">
                    <a:lumMod val="50000"/>
                  </a:schemeClr>
                </a:solidFill>
              </a:rPr>
              <a:t>挑选正确样本 按照关键节点进行分叉</a:t>
            </a:r>
            <a:endParaRPr lang="en-US" altLang="zh-CN" sz="1200" dirty="0">
              <a:solidFill>
                <a:schemeClr val="tx1">
                  <a:lumMod val="50000"/>
                </a:schemeClr>
              </a:solidFill>
            </a:endParaRPr>
          </a:p>
        </p:txBody>
      </p:sp>
      <p:sp>
        <p:nvSpPr>
          <p:cNvPr id="23" name="矩形 22">
            <a:extLst>
              <a:ext uri="{FF2B5EF4-FFF2-40B4-BE49-F238E27FC236}">
                <a16:creationId xmlns:a16="http://schemas.microsoft.com/office/drawing/2014/main" id="{58B511BD-4CD3-4405-8A58-B86F05686D9D}"/>
              </a:ext>
            </a:extLst>
          </p:cNvPr>
          <p:cNvSpPr/>
          <p:nvPr/>
        </p:nvSpPr>
        <p:spPr>
          <a:xfrm>
            <a:off x="8706934" y="3931865"/>
            <a:ext cx="2263976" cy="603813"/>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lumMod val="50000"/>
                  </a:schemeClr>
                </a:solidFill>
              </a:rPr>
              <a:t>如果得到正确样本进一步分叉</a:t>
            </a:r>
          </a:p>
        </p:txBody>
      </p:sp>
    </p:spTree>
    <p:extLst>
      <p:ext uri="{BB962C8B-B14F-4D97-AF65-F5344CB8AC3E}">
        <p14:creationId xmlns:p14="http://schemas.microsoft.com/office/powerpoint/2010/main" val="42905020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A3D9-8FEB-AA72-50A5-E63D30168D1C}"/>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F4AF390-8BDE-127E-703C-FF992F385E65}"/>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E0F9F0FF-3EFC-D324-3FA7-8CDEB7869DD7}"/>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A94D5CB9-2515-570C-6E4D-0A6E60EB892F}"/>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zh-CN" altLang="en-US" sz="2800" b="1" dirty="0">
                <a:solidFill>
                  <a:srgbClr val="FFFFFF"/>
                </a:solidFill>
                <a:latin typeface="Helvetica Neue Medium"/>
                <a:ea typeface="Helvetica Neue Medium"/>
                <a:cs typeface="Helvetica Neue Medium"/>
                <a:sym typeface="Helvetica Neue Medium"/>
              </a:rPr>
              <a:t>强化学习</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课题三：基于动态</a:t>
            </a:r>
            <a:r>
              <a:rPr kumimoji="0" lang="en-US" altLang="zh-CN"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Clip</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的多样性平衡算法</a:t>
            </a:r>
          </a:p>
        </p:txBody>
      </p:sp>
      <p:sp>
        <p:nvSpPr>
          <p:cNvPr id="8" name="矩形: 圆角 7">
            <a:extLst>
              <a:ext uri="{FF2B5EF4-FFF2-40B4-BE49-F238E27FC236}">
                <a16:creationId xmlns:a16="http://schemas.microsoft.com/office/drawing/2014/main" id="{0587FA71-E82B-2674-AE9A-60CAA526366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关键问题：为什么</a:t>
            </a:r>
            <a:r>
              <a:rPr lang="en-US" altLang="zh-CN" sz="2400" b="1" dirty="0">
                <a:solidFill>
                  <a:srgbClr val="FFFFFF"/>
                </a:solidFill>
                <a:latin typeface="Helvetica Neue Medium"/>
                <a:ea typeface="Helvetica Neue Medium"/>
                <a:cs typeface="Helvetica Neue Medium"/>
                <a:sym typeface="Helvetica Neue Medium"/>
              </a:rPr>
              <a:t>Clip</a:t>
            </a:r>
            <a:r>
              <a:rPr lang="zh-CN" altLang="en-US" sz="2400" b="1" dirty="0">
                <a:solidFill>
                  <a:srgbClr val="FFFFFF"/>
                </a:solidFill>
                <a:latin typeface="Helvetica Neue Medium"/>
                <a:ea typeface="Helvetica Neue Medium"/>
                <a:cs typeface="Helvetica Neue Medium"/>
                <a:sym typeface="Helvetica Neue Medium"/>
              </a:rPr>
              <a:t>会影响熵的变化？如何自动的为模型选择合适的</a:t>
            </a:r>
            <a:r>
              <a:rPr lang="en-US" altLang="zh-CN" sz="2400" b="1" dirty="0">
                <a:solidFill>
                  <a:srgbClr val="FFFFFF"/>
                </a:solidFill>
                <a:latin typeface="Helvetica Neue Medium"/>
                <a:ea typeface="Helvetica Neue Medium"/>
                <a:cs typeface="Helvetica Neue Medium"/>
                <a:sym typeface="Helvetica Neue Medium"/>
              </a:rPr>
              <a:t>Clip</a:t>
            </a:r>
            <a:r>
              <a:rPr lang="zh-CN" altLang="en-US" sz="2400" b="1" dirty="0">
                <a:solidFill>
                  <a:srgbClr val="FFFFFF"/>
                </a:solidFill>
                <a:latin typeface="Helvetica Neue Medium"/>
                <a:ea typeface="Helvetica Neue Medium"/>
                <a:cs typeface="Helvetica Neue Medium"/>
                <a:sym typeface="Helvetica Neue Medium"/>
              </a:rPr>
              <a:t>？</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64CFA97A-905A-F947-0DCC-05BE38160BB5}"/>
              </a:ext>
            </a:extLst>
          </p:cNvPr>
          <p:cNvSpPr/>
          <p:nvPr/>
        </p:nvSpPr>
        <p:spPr>
          <a:xfrm>
            <a:off x="792767" y="1661037"/>
            <a:ext cx="6696540"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en-US" altLang="zh-CN" sz="1300" dirty="0"/>
              <a:t>Clip</a:t>
            </a:r>
            <a:r>
              <a:rPr lang="zh-CN" altLang="en-US" sz="1300" dirty="0"/>
              <a:t>是一种通过裁剪部分变化过大的</a:t>
            </a:r>
            <a:r>
              <a:rPr lang="en-US" altLang="zh-CN" sz="1300" dirty="0"/>
              <a:t>token</a:t>
            </a:r>
            <a:r>
              <a:rPr lang="zh-CN" altLang="en-US" sz="1300" dirty="0"/>
              <a:t>，避免模型遭到破坏的技术</a:t>
            </a:r>
            <a:endParaRPr lang="en-US" altLang="zh-CN" sz="1300" dirty="0"/>
          </a:p>
          <a:p>
            <a:pPr marL="285750" lvl="0" indent="-285750">
              <a:lnSpc>
                <a:spcPct val="150000"/>
              </a:lnSpc>
              <a:buFont typeface="Wingdings" panose="05000000000000000000" pitchFamily="2" charset="2"/>
              <a:buChar char="l"/>
              <a:defRPr/>
            </a:pPr>
            <a:endParaRPr lang="en-US" altLang="zh-CN" sz="1300" b="1" dirty="0"/>
          </a:p>
          <a:p>
            <a:pPr marL="285750" lvl="0" indent="-285750">
              <a:lnSpc>
                <a:spcPct val="150000"/>
              </a:lnSpc>
              <a:buFont typeface="Wingdings" panose="05000000000000000000" pitchFamily="2" charset="2"/>
              <a:buChar char="l"/>
              <a:defRPr/>
            </a:pPr>
            <a:r>
              <a:rPr lang="zh-CN" altLang="en-US" sz="1300" b="1" dirty="0"/>
              <a:t>现有做法</a:t>
            </a:r>
            <a:r>
              <a:rPr lang="zh-CN" altLang="en-US" sz="1300" dirty="0"/>
              <a:t>：</a:t>
            </a:r>
            <a:endParaRPr lang="en-US" altLang="zh-CN" sz="1300" dirty="0"/>
          </a:p>
          <a:p>
            <a:pPr marL="285750" lvl="0" indent="-285750">
              <a:lnSpc>
                <a:spcPct val="150000"/>
              </a:lnSpc>
              <a:buFont typeface="Wingdings" panose="05000000000000000000" pitchFamily="2" charset="2"/>
              <a:buChar char="l"/>
              <a:defRPr/>
            </a:pPr>
            <a:r>
              <a:rPr lang="en-US" altLang="zh-CN" sz="1300" dirty="0"/>
              <a:t>Clip</a:t>
            </a:r>
            <a:r>
              <a:rPr lang="zh-CN" altLang="en-US" sz="1300" dirty="0"/>
              <a:t>由固定常数构成，需要反复试错设置合适的</a:t>
            </a:r>
            <a:r>
              <a:rPr lang="en-US" altLang="zh-CN" sz="1300" dirty="0"/>
              <a:t>Clip</a:t>
            </a:r>
            <a:r>
              <a:rPr lang="zh-CN" altLang="en-US" sz="1300" dirty="0"/>
              <a:t>参数</a:t>
            </a:r>
            <a:endParaRPr lang="en-US" altLang="zh-CN" sz="1300" dirty="0"/>
          </a:p>
          <a:p>
            <a:pPr marL="285750" lvl="0" indent="-285750">
              <a:lnSpc>
                <a:spcPct val="150000"/>
              </a:lnSpc>
              <a:buFont typeface="Wingdings" panose="05000000000000000000" pitchFamily="2" charset="2"/>
              <a:buChar char="l"/>
              <a:defRPr/>
            </a:pPr>
            <a:endParaRPr lang="en-US" altLang="zh-CN" sz="1300" b="1" dirty="0"/>
          </a:p>
          <a:p>
            <a:pPr marL="285750" lvl="0" indent="-285750">
              <a:lnSpc>
                <a:spcPct val="150000"/>
              </a:lnSpc>
              <a:buFont typeface="Wingdings" panose="05000000000000000000" pitchFamily="2" charset="2"/>
              <a:buChar char="l"/>
              <a:defRPr/>
            </a:pPr>
            <a:r>
              <a:rPr lang="zh-CN" altLang="en-US" sz="1300" b="1" dirty="0"/>
              <a:t>存在问题</a:t>
            </a:r>
            <a:r>
              <a:rPr lang="zh-CN" altLang="en-US" sz="1300" dirty="0"/>
              <a:t>：</a:t>
            </a:r>
            <a:endParaRPr lang="en-US" altLang="zh-CN" sz="1300" dirty="0"/>
          </a:p>
          <a:p>
            <a:pPr marL="285750" lvl="0" indent="-285750">
              <a:lnSpc>
                <a:spcPct val="150000"/>
              </a:lnSpc>
              <a:buFont typeface="Wingdings" panose="05000000000000000000" pitchFamily="2" charset="2"/>
              <a:buChar char="l"/>
              <a:defRPr/>
            </a:pPr>
            <a:r>
              <a:rPr lang="zh-CN" altLang="en-US" sz="1300" dirty="0"/>
              <a:t>不同模型适合的</a:t>
            </a:r>
            <a:r>
              <a:rPr lang="en-US" altLang="zh-CN" sz="1300" dirty="0"/>
              <a:t>Clip</a:t>
            </a:r>
            <a:r>
              <a:rPr lang="zh-CN" altLang="en-US" sz="1300" dirty="0"/>
              <a:t>参数是不一样的，无法事先获知</a:t>
            </a:r>
            <a:endParaRPr lang="en-US" altLang="zh-CN" sz="1300" dirty="0"/>
          </a:p>
          <a:p>
            <a:pPr marL="285750" lvl="0" indent="-285750">
              <a:lnSpc>
                <a:spcPct val="150000"/>
              </a:lnSpc>
              <a:buFont typeface="Wingdings" panose="05000000000000000000" pitchFamily="2" charset="2"/>
              <a:buChar char="l"/>
              <a:defRPr/>
            </a:pPr>
            <a:r>
              <a:rPr lang="en-US" altLang="zh-CN" sz="1300" dirty="0"/>
              <a:t>Clip-high</a:t>
            </a:r>
            <a:r>
              <a:rPr lang="zh-CN" altLang="en-US" sz="1300" dirty="0"/>
              <a:t>和</a:t>
            </a:r>
            <a:r>
              <a:rPr lang="en-US" altLang="zh-CN" sz="1300" dirty="0"/>
              <a:t>low</a:t>
            </a:r>
            <a:r>
              <a:rPr lang="zh-CN" altLang="en-US" sz="1300" dirty="0"/>
              <a:t>对熵的影响完全相反，无法解释；</a:t>
            </a:r>
            <a:endParaRPr lang="en-US" altLang="zh-CN" sz="1300" dirty="0"/>
          </a:p>
          <a:p>
            <a:pPr marL="742950" lvl="1" indent="-285750">
              <a:lnSpc>
                <a:spcPct val="150000"/>
              </a:lnSpc>
              <a:buFont typeface="Wingdings" panose="05000000000000000000" pitchFamily="2" charset="2"/>
              <a:buChar char="l"/>
              <a:defRPr/>
            </a:pPr>
            <a:r>
              <a:rPr lang="en-US" altLang="zh-CN" sz="1300" dirty="0"/>
              <a:t>Clip high </a:t>
            </a:r>
            <a:r>
              <a:rPr lang="zh-CN" altLang="en-US" sz="1300" dirty="0"/>
              <a:t>提高，限制变小，熵上升</a:t>
            </a:r>
            <a:endParaRPr lang="en-US" altLang="zh-CN" sz="1300" dirty="0"/>
          </a:p>
          <a:p>
            <a:pPr marL="742950" lvl="1" indent="-285750">
              <a:lnSpc>
                <a:spcPct val="150000"/>
              </a:lnSpc>
              <a:buFont typeface="Wingdings" panose="05000000000000000000" pitchFamily="2" charset="2"/>
              <a:buChar char="l"/>
              <a:defRPr/>
            </a:pPr>
            <a:r>
              <a:rPr lang="en-US" altLang="zh-CN" sz="1300" dirty="0"/>
              <a:t>Clip low </a:t>
            </a:r>
            <a:r>
              <a:rPr lang="zh-CN" altLang="en-US" sz="1300" dirty="0"/>
              <a:t>提高，限制变小，熵下降</a:t>
            </a:r>
            <a:endParaRPr lang="en-US" altLang="zh-CN" sz="1300" dirty="0"/>
          </a:p>
          <a:p>
            <a:pPr marL="285750" lvl="0" indent="-285750">
              <a:lnSpc>
                <a:spcPct val="150000"/>
              </a:lnSpc>
              <a:buFont typeface="Wingdings" panose="05000000000000000000" pitchFamily="2" charset="2"/>
              <a:buChar char="l"/>
              <a:defRPr/>
            </a:pPr>
            <a:endParaRPr lang="en-US" altLang="zh-CN" sz="1300" dirty="0"/>
          </a:p>
          <a:p>
            <a:pPr marL="285750" lvl="0" indent="-285750">
              <a:lnSpc>
                <a:spcPct val="150000"/>
              </a:lnSpc>
              <a:buFont typeface="Wingdings" panose="05000000000000000000" pitchFamily="2" charset="2"/>
              <a:buChar char="l"/>
              <a:defRPr/>
            </a:pPr>
            <a:r>
              <a:rPr lang="zh-CN" altLang="en-US" sz="1300" b="1" dirty="0"/>
              <a:t>现象</a:t>
            </a:r>
            <a:r>
              <a:rPr lang="zh-CN" altLang="en-US" sz="1300" dirty="0"/>
              <a:t>：</a:t>
            </a:r>
            <a:endParaRPr lang="en-US" altLang="zh-CN" sz="1300" dirty="0"/>
          </a:p>
          <a:p>
            <a:pPr marL="285750" lvl="0" indent="-285750">
              <a:lnSpc>
                <a:spcPct val="150000"/>
              </a:lnSpc>
              <a:buFont typeface="Wingdings" panose="05000000000000000000" pitchFamily="2" charset="2"/>
              <a:buChar char="l"/>
              <a:defRPr/>
            </a:pPr>
            <a:r>
              <a:rPr lang="zh-CN" altLang="en-US" sz="1300" dirty="0"/>
              <a:t>右图所示，不同的</a:t>
            </a:r>
            <a:r>
              <a:rPr lang="en-US" altLang="zh-CN" sz="1300" dirty="0"/>
              <a:t>Clip-high</a:t>
            </a:r>
            <a:r>
              <a:rPr lang="zh-CN" altLang="en-US" sz="1300" dirty="0"/>
              <a:t>会极大的影响训练过程中熵的变化，最终影响模型的正确率。</a:t>
            </a:r>
            <a:endParaRPr lang="en-US" altLang="zh-CN" sz="1300" dirty="0"/>
          </a:p>
        </p:txBody>
      </p:sp>
      <p:pic>
        <p:nvPicPr>
          <p:cNvPr id="4" name="图片 3">
            <a:extLst>
              <a:ext uri="{FF2B5EF4-FFF2-40B4-BE49-F238E27FC236}">
                <a16:creationId xmlns:a16="http://schemas.microsoft.com/office/drawing/2014/main" id="{9A67D6E5-6263-45E5-B40C-84FC53AF5D22}"/>
              </a:ext>
            </a:extLst>
          </p:cNvPr>
          <p:cNvPicPr>
            <a:picLocks noChangeAspect="1"/>
          </p:cNvPicPr>
          <p:nvPr/>
        </p:nvPicPr>
        <p:blipFill>
          <a:blip r:embed="rId3"/>
          <a:stretch>
            <a:fillRect/>
          </a:stretch>
        </p:blipFill>
        <p:spPr>
          <a:xfrm>
            <a:off x="7742364" y="1812692"/>
            <a:ext cx="3536450" cy="1479710"/>
          </a:xfrm>
          <a:prstGeom prst="rect">
            <a:avLst/>
          </a:prstGeom>
        </p:spPr>
      </p:pic>
      <p:pic>
        <p:nvPicPr>
          <p:cNvPr id="5" name="图片 4">
            <a:extLst>
              <a:ext uri="{FF2B5EF4-FFF2-40B4-BE49-F238E27FC236}">
                <a16:creationId xmlns:a16="http://schemas.microsoft.com/office/drawing/2014/main" id="{F1077D78-9933-4040-8B4B-1BE33D323670}"/>
              </a:ext>
            </a:extLst>
          </p:cNvPr>
          <p:cNvPicPr>
            <a:picLocks noChangeAspect="1"/>
          </p:cNvPicPr>
          <p:nvPr/>
        </p:nvPicPr>
        <p:blipFill>
          <a:blip r:embed="rId4"/>
          <a:stretch>
            <a:fillRect/>
          </a:stretch>
        </p:blipFill>
        <p:spPr>
          <a:xfrm>
            <a:off x="7742364" y="3331000"/>
            <a:ext cx="3465385" cy="2139298"/>
          </a:xfrm>
          <a:prstGeom prst="rect">
            <a:avLst/>
          </a:prstGeom>
        </p:spPr>
      </p:pic>
    </p:spTree>
    <p:extLst>
      <p:ext uri="{BB962C8B-B14F-4D97-AF65-F5344CB8AC3E}">
        <p14:creationId xmlns:p14="http://schemas.microsoft.com/office/powerpoint/2010/main" val="305426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数学建模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13048" y="5406346"/>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训练的过程是熵增熵减的动态过程，同时存在增枝减枝</a:t>
            </a:r>
            <a:endPar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正负样本对训练过程的影响是不对称</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1" name="图片 20">
            <a:extLst>
              <a:ext uri="{FF2B5EF4-FFF2-40B4-BE49-F238E27FC236}">
                <a16:creationId xmlns:a16="http://schemas.microsoft.com/office/drawing/2014/main" id="{FE3C5EBD-A2F4-464C-9303-1DDC0A274140}"/>
              </a:ext>
            </a:extLst>
          </p:cNvPr>
          <p:cNvPicPr>
            <a:picLocks noChangeAspect="1"/>
          </p:cNvPicPr>
          <p:nvPr/>
        </p:nvPicPr>
        <p:blipFill>
          <a:blip r:embed="rId3"/>
          <a:stretch>
            <a:fillRect/>
          </a:stretch>
        </p:blipFill>
        <p:spPr>
          <a:xfrm>
            <a:off x="68160" y="1077895"/>
            <a:ext cx="6262800" cy="4124530"/>
          </a:xfrm>
          <a:prstGeom prst="rect">
            <a:avLst/>
          </a:prstGeom>
        </p:spPr>
      </p:pic>
      <p:pic>
        <p:nvPicPr>
          <p:cNvPr id="23" name="图片 22">
            <a:extLst>
              <a:ext uri="{FF2B5EF4-FFF2-40B4-BE49-F238E27FC236}">
                <a16:creationId xmlns:a16="http://schemas.microsoft.com/office/drawing/2014/main" id="{18BA29FA-D933-49CF-90AC-01768CB3F90C}"/>
              </a:ext>
            </a:extLst>
          </p:cNvPr>
          <p:cNvPicPr>
            <a:picLocks noChangeAspect="1"/>
          </p:cNvPicPr>
          <p:nvPr/>
        </p:nvPicPr>
        <p:blipFill>
          <a:blip r:embed="rId4"/>
          <a:stretch>
            <a:fillRect/>
          </a:stretch>
        </p:blipFill>
        <p:spPr>
          <a:xfrm>
            <a:off x="6478634" y="1077895"/>
            <a:ext cx="5546919" cy="4124530"/>
          </a:xfrm>
          <a:prstGeom prst="rect">
            <a:avLst/>
          </a:prstGeom>
        </p:spPr>
      </p:pic>
      <p:sp>
        <p:nvSpPr>
          <p:cNvPr id="9" name="矩形 8">
            <a:extLst>
              <a:ext uri="{FF2B5EF4-FFF2-40B4-BE49-F238E27FC236}">
                <a16:creationId xmlns:a16="http://schemas.microsoft.com/office/drawing/2014/main" id="{092C3CE8-8E9E-4514-A25C-E874C7E01154}"/>
              </a:ext>
            </a:extLst>
          </p:cNvPr>
          <p:cNvSpPr/>
          <p:nvPr/>
        </p:nvSpPr>
        <p:spPr>
          <a:xfrm>
            <a:off x="4247102" y="4687807"/>
            <a:ext cx="1340898"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50000"/>
                  </a:schemeClr>
                </a:solidFill>
              </a:rPr>
              <a:t>Clip-high</a:t>
            </a:r>
          </a:p>
        </p:txBody>
      </p:sp>
      <p:sp>
        <p:nvSpPr>
          <p:cNvPr id="10" name="矩形 9">
            <a:extLst>
              <a:ext uri="{FF2B5EF4-FFF2-40B4-BE49-F238E27FC236}">
                <a16:creationId xmlns:a16="http://schemas.microsoft.com/office/drawing/2014/main" id="{FEA66E89-F86E-4AB5-AFA0-B5AADBE19DEF}"/>
              </a:ext>
            </a:extLst>
          </p:cNvPr>
          <p:cNvSpPr/>
          <p:nvPr/>
        </p:nvSpPr>
        <p:spPr>
          <a:xfrm>
            <a:off x="9968452" y="4748707"/>
            <a:ext cx="1340898"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50000"/>
                  </a:schemeClr>
                </a:solidFill>
              </a:rPr>
              <a:t>Clip-low</a:t>
            </a:r>
          </a:p>
        </p:txBody>
      </p:sp>
    </p:spTree>
    <p:extLst>
      <p:ext uri="{BB962C8B-B14F-4D97-AF65-F5344CB8AC3E}">
        <p14:creationId xmlns:p14="http://schemas.microsoft.com/office/powerpoint/2010/main" val="33329275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分析实验</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mc:AlternateContent xmlns:mc="http://schemas.openxmlformats.org/markup-compatibility/2006" xmlns:a14="http://schemas.microsoft.com/office/drawing/2010/main">
        <mc:Choice Requires="a14">
          <p:sp>
            <p:nvSpPr>
              <p:cNvPr id="8" name="矩形: 圆角 7">
                <a:extLst>
                  <a:ext uri="{FF2B5EF4-FFF2-40B4-BE49-F238E27FC236}">
                    <a16:creationId xmlns:a16="http://schemas.microsoft.com/office/drawing/2014/main" id="{74DF3823-BED2-4904-ADDF-EABAB43D420E}"/>
                  </a:ext>
                </a:extLst>
              </p:cNvPr>
              <p:cNvSpPr/>
              <p:nvPr/>
            </p:nvSpPr>
            <p:spPr>
              <a:xfrm>
                <a:off x="513048" y="5610657"/>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不论</a:t>
                </a:r>
                <a: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clip high </a:t>
                </a: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还是 </a:t>
                </a:r>
                <a: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low</a:t>
                </a: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，被</a:t>
                </a:r>
                <a:r>
                  <a:rPr lang="en-US" altLang="zh-CN" sz="2400" b="1" dirty="0">
                    <a:solidFill>
                      <a:srgbClr val="FFFFFF"/>
                    </a:solidFill>
                    <a:latin typeface="Helvetica Neue Medium"/>
                    <a:ea typeface="Helvetica Neue Medium"/>
                    <a:cs typeface="Helvetica Neue Medium"/>
                    <a:sym typeface="Helvetica Neue Medium"/>
                  </a:rPr>
                  <a:t>C</a:t>
                </a:r>
                <a: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lip</a:t>
                </a: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的</a:t>
                </a:r>
                <a14:m>
                  <m:oMath xmlns:m="http://schemas.openxmlformats.org/officeDocument/2006/math">
                    <m:sSub>
                      <m:sSubPr>
                        <m:ctrlPr>
                          <a:rPr kumimoji="0" lang="el-GR" altLang="zh-CN" sz="2400" b="1" i="1" u="none" strike="noStrike" cap="none" spc="0" normalizeH="0" baseline="0" smtClean="0">
                            <a:ln>
                              <a:noFill/>
                            </a:ln>
                            <a:solidFill>
                              <a:srgbClr val="FFFFFF"/>
                            </a:solidFill>
                            <a:effectLst/>
                            <a:uFillTx/>
                            <a:latin typeface="Cambria Math" panose="02040503050406030204" pitchFamily="18" charset="0"/>
                            <a:sym typeface="Helvetica Neue Medium"/>
                          </a:rPr>
                        </m:ctrlPr>
                      </m:sSubPr>
                      <m:e>
                        <m:r>
                          <a:rPr lang="el-GR" altLang="zh-CN" sz="2400" b="1" i="1">
                            <a:solidFill>
                              <a:srgbClr val="FFFFFF"/>
                            </a:solidFill>
                            <a:latin typeface="Cambria Math" panose="02040503050406030204" pitchFamily="18" charset="0"/>
                            <a:ea typeface="Helvetica Neue Medium"/>
                            <a:cs typeface="Helvetica Neue Medium"/>
                            <a:sym typeface="Helvetica Neue Medium"/>
                          </a:rPr>
                          <m:t>𝝅</m:t>
                        </m:r>
                      </m:e>
                      <m:sub>
                        <m:r>
                          <a:rPr kumimoji="0" lang="zh-CN" altLang="el-GR" sz="2400" b="1" i="1" u="none" strike="noStrike" cap="none" spc="0" normalizeH="0" baseline="0" smtClean="0">
                            <a:ln>
                              <a:noFill/>
                            </a:ln>
                            <a:solidFill>
                              <a:srgbClr val="FFFFFF"/>
                            </a:solidFill>
                            <a:effectLst/>
                            <a:uFillTx/>
                            <a:latin typeface="Cambria Math" panose="02040503050406030204" pitchFamily="18" charset="0"/>
                            <a:sym typeface="Helvetica Neue Medium"/>
                          </a:rPr>
                          <m:t>𝜽</m:t>
                        </m:r>
                      </m:sub>
                    </m:sSub>
                  </m:oMath>
                </a14:m>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（代表词被选中的概率）都很小</a:t>
                </a:r>
              </a:p>
            </p:txBody>
          </p:sp>
        </mc:Choice>
        <mc:Fallback xmlns="">
          <p:sp>
            <p:nvSpPr>
              <p:cNvPr id="8" name="矩形: 圆角 7">
                <a:extLst>
                  <a:ext uri="{FF2B5EF4-FFF2-40B4-BE49-F238E27FC236}">
                    <a16:creationId xmlns:a16="http://schemas.microsoft.com/office/drawing/2014/main" id="{74DF3823-BED2-4904-ADDF-EABAB43D420E}"/>
                  </a:ext>
                </a:extLst>
              </p:cNvPr>
              <p:cNvSpPr>
                <a:spLocks noRot="1" noChangeAspect="1" noMove="1" noResize="1" noEditPoints="1" noAdjustHandles="1" noChangeArrowheads="1" noChangeShapeType="1" noTextEdit="1"/>
              </p:cNvSpPr>
              <p:nvPr/>
            </p:nvSpPr>
            <p:spPr>
              <a:xfrm>
                <a:off x="513048" y="5610657"/>
                <a:ext cx="11165903" cy="522129"/>
              </a:xfrm>
              <a:prstGeom prst="roundRect">
                <a:avLst/>
              </a:prstGeom>
              <a:blipFill>
                <a:blip r:embed="rId3"/>
                <a:stretch>
                  <a:fillRect t="-2326" b="-20930"/>
                </a:stretch>
              </a:blipFill>
              <a:ln w="12700" cap="flat">
                <a:noFill/>
                <a:miter lim="400000"/>
              </a:ln>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B8C11C29-A1ED-4377-B5BE-141BB5ED6A37}"/>
              </a:ext>
            </a:extLst>
          </p:cNvPr>
          <p:cNvPicPr>
            <a:picLocks noChangeAspect="1"/>
          </p:cNvPicPr>
          <p:nvPr/>
        </p:nvPicPr>
        <p:blipFill>
          <a:blip r:embed="rId4"/>
          <a:stretch>
            <a:fillRect/>
          </a:stretch>
        </p:blipFill>
        <p:spPr>
          <a:xfrm>
            <a:off x="457348" y="1309839"/>
            <a:ext cx="5340624" cy="3829247"/>
          </a:xfrm>
          <a:prstGeom prst="rect">
            <a:avLst/>
          </a:prstGeom>
        </p:spPr>
      </p:pic>
      <p:pic>
        <p:nvPicPr>
          <p:cNvPr id="5" name="图片 4">
            <a:extLst>
              <a:ext uri="{FF2B5EF4-FFF2-40B4-BE49-F238E27FC236}">
                <a16:creationId xmlns:a16="http://schemas.microsoft.com/office/drawing/2014/main" id="{73A06AF6-CB77-4E7C-AB99-00FB4A3E3DE9}"/>
              </a:ext>
            </a:extLst>
          </p:cNvPr>
          <p:cNvPicPr>
            <a:picLocks noChangeAspect="1"/>
          </p:cNvPicPr>
          <p:nvPr/>
        </p:nvPicPr>
        <p:blipFill>
          <a:blip r:embed="rId5"/>
          <a:stretch>
            <a:fillRect/>
          </a:stretch>
        </p:blipFill>
        <p:spPr>
          <a:xfrm>
            <a:off x="5797972" y="1264796"/>
            <a:ext cx="5366026" cy="3880049"/>
          </a:xfrm>
          <a:prstGeom prst="rect">
            <a:avLst/>
          </a:prstGeom>
        </p:spPr>
      </p:pic>
    </p:spTree>
    <p:extLst>
      <p:ext uri="{BB962C8B-B14F-4D97-AF65-F5344CB8AC3E}">
        <p14:creationId xmlns:p14="http://schemas.microsoft.com/office/powerpoint/2010/main" val="17198612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解释现象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mc:AlternateContent xmlns:mc="http://schemas.openxmlformats.org/markup-compatibility/2006" xmlns:a14="http://schemas.microsoft.com/office/drawing/2010/main">
        <mc:Choice Requires="a14">
          <p:sp>
            <p:nvSpPr>
              <p:cNvPr id="8" name="矩形: 圆角 7">
                <a:extLst>
                  <a:ext uri="{FF2B5EF4-FFF2-40B4-BE49-F238E27FC236}">
                    <a16:creationId xmlns:a16="http://schemas.microsoft.com/office/drawing/2014/main" id="{74DF3823-BED2-4904-ADDF-EABAB43D420E}"/>
                  </a:ext>
                </a:extLst>
              </p:cNvPr>
              <p:cNvSpPr/>
              <p:nvPr/>
            </p:nvSpPr>
            <p:spPr>
              <a:xfrm>
                <a:off x="513048" y="5406346"/>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解释现象：</a:t>
                </a:r>
                <a:r>
                  <a:rPr lang="en-US" altLang="zh-CN" sz="2400" b="1" dirty="0">
                    <a:solidFill>
                      <a:srgbClr val="FFFFFF"/>
                    </a:solidFill>
                    <a:latin typeface="Helvetica Neue Medium"/>
                    <a:ea typeface="Helvetica Neue Medium"/>
                    <a:cs typeface="Helvetica Neue Medium"/>
                    <a:sym typeface="Helvetica Neue Medium"/>
                  </a:rPr>
                  <a:t>Clip</a:t>
                </a:r>
                <a:r>
                  <a:rPr lang="zh-CN" altLang="en-US" sz="2400" b="1" dirty="0">
                    <a:solidFill>
                      <a:srgbClr val="FFFFFF"/>
                    </a:solidFill>
                    <a:latin typeface="Helvetica Neue Medium"/>
                    <a:ea typeface="Helvetica Neue Medium"/>
                    <a:cs typeface="Helvetica Neue Medium"/>
                    <a:sym typeface="Helvetica Neue Medium"/>
                  </a:rPr>
                  <a:t>变化影响的主要是</a:t>
                </a:r>
                <a14:m>
                  <m:oMath xmlns:m="http://schemas.openxmlformats.org/officeDocument/2006/math">
                    <m:sSub>
                      <m:sSubPr>
                        <m:ctrlPr>
                          <a:rPr kumimoji="0" lang="el-GR" altLang="zh-CN" sz="2400" b="1" i="1" u="none" strike="noStrike" cap="none" spc="0" normalizeH="0" baseline="0" smtClean="0">
                            <a:ln>
                              <a:noFill/>
                            </a:ln>
                            <a:solidFill>
                              <a:srgbClr val="FFFFFF"/>
                            </a:solidFill>
                            <a:effectLst/>
                            <a:uFillTx/>
                            <a:latin typeface="Cambria Math" panose="02040503050406030204" pitchFamily="18" charset="0"/>
                            <a:sym typeface="Helvetica Neue Medium"/>
                          </a:rPr>
                        </m:ctrlPr>
                      </m:sSubPr>
                      <m:e>
                        <m:r>
                          <a:rPr lang="el-GR" altLang="zh-CN" sz="2400" b="1" i="1">
                            <a:solidFill>
                              <a:srgbClr val="FFFFFF"/>
                            </a:solidFill>
                            <a:latin typeface="Cambria Math" panose="02040503050406030204" pitchFamily="18" charset="0"/>
                            <a:ea typeface="Helvetica Neue Medium"/>
                            <a:cs typeface="Helvetica Neue Medium"/>
                            <a:sym typeface="Helvetica Neue Medium"/>
                          </a:rPr>
                          <m:t>𝝅</m:t>
                        </m:r>
                      </m:e>
                      <m:sub>
                        <m:r>
                          <a:rPr kumimoji="0" lang="zh-CN" altLang="el-GR" sz="2400" b="1" i="1" u="none" strike="noStrike" cap="none" spc="0" normalizeH="0" baseline="0" smtClean="0">
                            <a:ln>
                              <a:noFill/>
                            </a:ln>
                            <a:solidFill>
                              <a:srgbClr val="FFFFFF"/>
                            </a:solidFill>
                            <a:effectLst/>
                            <a:uFillTx/>
                            <a:latin typeface="Cambria Math" panose="02040503050406030204" pitchFamily="18" charset="0"/>
                            <a:sym typeface="Helvetica Neue Medium"/>
                          </a:rPr>
                          <m:t>𝜽</m:t>
                        </m:r>
                      </m:sub>
                    </m:sSub>
                  </m:oMath>
                </a14:m>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较小的分支，</a:t>
                </a:r>
                <a:r>
                  <a:rPr lang="en-US" altLang="zh-CN" sz="2400" b="1" dirty="0">
                    <a:solidFill>
                      <a:srgbClr val="FFFFFF"/>
                    </a:solidFill>
                    <a:latin typeface="Helvetica Neue Medium"/>
                    <a:ea typeface="Helvetica Neue Medium"/>
                    <a:cs typeface="Helvetica Neue Medium"/>
                    <a:sym typeface="Helvetica Neue Medium"/>
                  </a:rPr>
                  <a:t>high</a:t>
                </a:r>
                <a:r>
                  <a:rPr lang="zh-CN" altLang="en-US" sz="2400" b="1" dirty="0">
                    <a:solidFill>
                      <a:srgbClr val="FFFFFF"/>
                    </a:solidFill>
                    <a:latin typeface="Helvetica Neue Medium"/>
                    <a:ea typeface="Helvetica Neue Medium"/>
                    <a:cs typeface="Helvetica Neue Medium"/>
                    <a:sym typeface="Helvetica Neue Medium"/>
                  </a:rPr>
                  <a:t>和</a:t>
                </a:r>
                <a:r>
                  <a:rPr lang="en-US" altLang="zh-CN" sz="2400" b="1" dirty="0">
                    <a:solidFill>
                      <a:srgbClr val="FFFFFF"/>
                    </a:solidFill>
                    <a:latin typeface="Helvetica Neue Medium"/>
                    <a:ea typeface="Helvetica Neue Medium"/>
                    <a:cs typeface="Helvetica Neue Medium"/>
                    <a:sym typeface="Helvetica Neue Medium"/>
                  </a:rPr>
                  <a:t>low</a:t>
                </a:r>
                <a:r>
                  <a:rPr lang="zh-CN" altLang="en-US" sz="2400" b="1" dirty="0">
                    <a:solidFill>
                      <a:srgbClr val="FFFFFF"/>
                    </a:solidFill>
                    <a:latin typeface="Helvetica Neue Medium"/>
                    <a:ea typeface="Helvetica Neue Medium"/>
                    <a:cs typeface="Helvetica Neue Medium"/>
                    <a:sym typeface="Helvetica Neue Medium"/>
                  </a:rPr>
                  <a:t>的影响刚好相反</a:t>
                </a:r>
                <a:endParaRPr lang="en-US" altLang="zh-CN" sz="2400" b="1" dirty="0">
                  <a:solidFill>
                    <a:srgbClr val="FFFFFF"/>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关键问题：如何动态控制</a:t>
                </a:r>
                <a: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Clip</a:t>
                </a: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参数，使其稳定熵</a:t>
                </a:r>
              </a:p>
            </p:txBody>
          </p:sp>
        </mc:Choice>
        <mc:Fallback xmlns="">
          <p:sp>
            <p:nvSpPr>
              <p:cNvPr id="8" name="矩形: 圆角 7">
                <a:extLst>
                  <a:ext uri="{FF2B5EF4-FFF2-40B4-BE49-F238E27FC236}">
                    <a16:creationId xmlns:a16="http://schemas.microsoft.com/office/drawing/2014/main" id="{74DF3823-BED2-4904-ADDF-EABAB43D420E}"/>
                  </a:ext>
                </a:extLst>
              </p:cNvPr>
              <p:cNvSpPr>
                <a:spLocks noRot="1" noChangeAspect="1" noMove="1" noResize="1" noEditPoints="1" noAdjustHandles="1" noChangeArrowheads="1" noChangeShapeType="1" noTextEdit="1"/>
              </p:cNvSpPr>
              <p:nvPr/>
            </p:nvSpPr>
            <p:spPr>
              <a:xfrm>
                <a:off x="513048" y="5406346"/>
                <a:ext cx="11165903" cy="930751"/>
              </a:xfrm>
              <a:prstGeom prst="roundRect">
                <a:avLst/>
              </a:prstGeom>
              <a:blipFill>
                <a:blip r:embed="rId3"/>
                <a:stretch>
                  <a:fillRect b="-9150"/>
                </a:stretch>
              </a:blipFill>
              <a:ln w="12700" cap="flat">
                <a:noFill/>
                <a:miter lim="400000"/>
              </a:ln>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FE3C5EBD-A2F4-464C-9303-1DDC0A274140}"/>
              </a:ext>
            </a:extLst>
          </p:cNvPr>
          <p:cNvPicPr>
            <a:picLocks noChangeAspect="1"/>
          </p:cNvPicPr>
          <p:nvPr/>
        </p:nvPicPr>
        <p:blipFill>
          <a:blip r:embed="rId4"/>
          <a:stretch>
            <a:fillRect/>
          </a:stretch>
        </p:blipFill>
        <p:spPr>
          <a:xfrm>
            <a:off x="68160" y="1380181"/>
            <a:ext cx="5803800" cy="3822244"/>
          </a:xfrm>
          <a:prstGeom prst="rect">
            <a:avLst/>
          </a:prstGeom>
        </p:spPr>
      </p:pic>
      <p:pic>
        <p:nvPicPr>
          <p:cNvPr id="23" name="图片 22">
            <a:extLst>
              <a:ext uri="{FF2B5EF4-FFF2-40B4-BE49-F238E27FC236}">
                <a16:creationId xmlns:a16="http://schemas.microsoft.com/office/drawing/2014/main" id="{18BA29FA-D933-49CF-90AC-01768CB3F90C}"/>
              </a:ext>
            </a:extLst>
          </p:cNvPr>
          <p:cNvPicPr>
            <a:picLocks noChangeAspect="1"/>
          </p:cNvPicPr>
          <p:nvPr/>
        </p:nvPicPr>
        <p:blipFill>
          <a:blip r:embed="rId5"/>
          <a:stretch>
            <a:fillRect/>
          </a:stretch>
        </p:blipFill>
        <p:spPr>
          <a:xfrm>
            <a:off x="6478635" y="1358019"/>
            <a:ext cx="5170190" cy="3844405"/>
          </a:xfrm>
          <a:prstGeom prst="rect">
            <a:avLst/>
          </a:prstGeom>
        </p:spPr>
      </p:pic>
      <p:sp>
        <p:nvSpPr>
          <p:cNvPr id="9" name="矩形 8">
            <a:extLst>
              <a:ext uri="{FF2B5EF4-FFF2-40B4-BE49-F238E27FC236}">
                <a16:creationId xmlns:a16="http://schemas.microsoft.com/office/drawing/2014/main" id="{D1EF7B6B-492E-4158-B8E2-A6D91B37CDD8}"/>
              </a:ext>
            </a:extLst>
          </p:cNvPr>
          <p:cNvSpPr/>
          <p:nvPr/>
        </p:nvSpPr>
        <p:spPr>
          <a:xfrm>
            <a:off x="3721100" y="2756590"/>
            <a:ext cx="2089150" cy="1231210"/>
          </a:xfrm>
          <a:prstGeom prst="rect">
            <a:avLst/>
          </a:prstGeom>
          <a:noFill/>
          <a:ln w="28575" cap="flat">
            <a:solidFill>
              <a:srgbClr val="FF000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矩形 9">
            <a:extLst>
              <a:ext uri="{FF2B5EF4-FFF2-40B4-BE49-F238E27FC236}">
                <a16:creationId xmlns:a16="http://schemas.microsoft.com/office/drawing/2014/main" id="{E93E07B5-0D2A-4CF4-AE04-45241E9DEB09}"/>
              </a:ext>
            </a:extLst>
          </p:cNvPr>
          <p:cNvSpPr/>
          <p:nvPr/>
        </p:nvSpPr>
        <p:spPr>
          <a:xfrm>
            <a:off x="9880600" y="3512240"/>
            <a:ext cx="1943100" cy="1231210"/>
          </a:xfrm>
          <a:prstGeom prst="rect">
            <a:avLst/>
          </a:prstGeom>
          <a:noFill/>
          <a:ln w="28575" cap="flat">
            <a:solidFill>
              <a:srgbClr val="FF000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矩形 10">
            <a:extLst>
              <a:ext uri="{FF2B5EF4-FFF2-40B4-BE49-F238E27FC236}">
                <a16:creationId xmlns:a16="http://schemas.microsoft.com/office/drawing/2014/main" id="{5D4AB3BF-33BC-41ED-B8EF-ACDF8B74C71C}"/>
              </a:ext>
            </a:extLst>
          </p:cNvPr>
          <p:cNvSpPr/>
          <p:nvPr/>
        </p:nvSpPr>
        <p:spPr>
          <a:xfrm>
            <a:off x="4238101" y="4799507"/>
            <a:ext cx="1340898"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50000"/>
                  </a:schemeClr>
                </a:solidFill>
              </a:rPr>
              <a:t>Clip-high</a:t>
            </a:r>
          </a:p>
        </p:txBody>
      </p:sp>
      <p:sp>
        <p:nvSpPr>
          <p:cNvPr id="12" name="矩形 11">
            <a:extLst>
              <a:ext uri="{FF2B5EF4-FFF2-40B4-BE49-F238E27FC236}">
                <a16:creationId xmlns:a16="http://schemas.microsoft.com/office/drawing/2014/main" id="{3CE6548B-8577-402A-80A8-2310041ECDD5}"/>
              </a:ext>
            </a:extLst>
          </p:cNvPr>
          <p:cNvSpPr/>
          <p:nvPr/>
        </p:nvSpPr>
        <p:spPr>
          <a:xfrm>
            <a:off x="10038302" y="4799507"/>
            <a:ext cx="1340898"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50000"/>
                  </a:schemeClr>
                </a:solidFill>
              </a:rPr>
              <a:t>Clip-low</a:t>
            </a:r>
          </a:p>
        </p:txBody>
      </p:sp>
      <p:pic>
        <p:nvPicPr>
          <p:cNvPr id="13" name="图片 12">
            <a:extLst>
              <a:ext uri="{FF2B5EF4-FFF2-40B4-BE49-F238E27FC236}">
                <a16:creationId xmlns:a16="http://schemas.microsoft.com/office/drawing/2014/main" id="{FC3AC179-CFAA-4294-8F5E-EB0F4C02BD96}"/>
              </a:ext>
            </a:extLst>
          </p:cNvPr>
          <p:cNvPicPr>
            <a:picLocks noChangeAspect="1"/>
          </p:cNvPicPr>
          <p:nvPr/>
        </p:nvPicPr>
        <p:blipFill>
          <a:blip r:embed="rId6"/>
          <a:stretch>
            <a:fillRect/>
          </a:stretch>
        </p:blipFill>
        <p:spPr>
          <a:xfrm>
            <a:off x="7842750" y="21029"/>
            <a:ext cx="3536450" cy="1479710"/>
          </a:xfrm>
          <a:prstGeom prst="rect">
            <a:avLst/>
          </a:prstGeom>
        </p:spPr>
      </p:pic>
      <p:pic>
        <p:nvPicPr>
          <p:cNvPr id="3" name="图片 2">
            <a:extLst>
              <a:ext uri="{FF2B5EF4-FFF2-40B4-BE49-F238E27FC236}">
                <a16:creationId xmlns:a16="http://schemas.microsoft.com/office/drawing/2014/main" id="{26DD7E27-76A5-44A3-81FD-65C64D35798A}"/>
              </a:ext>
            </a:extLst>
          </p:cNvPr>
          <p:cNvPicPr>
            <a:picLocks noChangeAspect="1"/>
          </p:cNvPicPr>
          <p:nvPr/>
        </p:nvPicPr>
        <p:blipFill>
          <a:blip r:embed="rId7"/>
          <a:stretch>
            <a:fillRect/>
          </a:stretch>
        </p:blipFill>
        <p:spPr>
          <a:xfrm>
            <a:off x="5855601" y="223536"/>
            <a:ext cx="1873749" cy="803035"/>
          </a:xfrm>
          <a:prstGeom prst="rect">
            <a:avLst/>
          </a:prstGeom>
        </p:spPr>
      </p:pic>
    </p:spTree>
    <p:extLst>
      <p:ext uri="{BB962C8B-B14F-4D97-AF65-F5344CB8AC3E}">
        <p14:creationId xmlns:p14="http://schemas.microsoft.com/office/powerpoint/2010/main" val="5436346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17494" y="280913"/>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我们的做法 </a:t>
            </a:r>
            <a:r>
              <a:rPr lang="zh-CN" altLang="en-US" sz="3200" b="1" dirty="0">
                <a:solidFill>
                  <a:srgbClr val="0060FF"/>
                </a:solidFill>
                <a:latin typeface="腾讯体 W7" panose="020C08030202040F0204" pitchFamily="34" charset="-122"/>
                <a:ea typeface="腾讯体 W7" panose="020C08030202040F0204" pitchFamily="34" charset="-122"/>
                <a:sym typeface="+mn-ea"/>
              </a:rPr>
              <a:t>：</a:t>
            </a:r>
            <a:r>
              <a:rPr lang="zh-CN" altLang="en-US" sz="2000" b="1" kern="1200" dirty="0">
                <a:solidFill>
                  <a:srgbClr val="0060FF"/>
                </a:solidFill>
                <a:latin typeface="腾讯体 W7" panose="020C08030202040F0204" pitchFamily="34" charset="-122"/>
                <a:ea typeface="腾讯体 W7" panose="020C08030202040F0204" pitchFamily="34" charset="-122"/>
                <a:sym typeface="+mn-ea"/>
              </a:rPr>
              <a:t>利用对当前步熵变的估计来动态调整</a:t>
            </a:r>
            <a:r>
              <a:rPr lang="en-US" altLang="zh-CN" sz="2000" b="1" kern="1200" dirty="0">
                <a:solidFill>
                  <a:srgbClr val="0060FF"/>
                </a:solidFill>
                <a:latin typeface="腾讯体 W7" panose="020C08030202040F0204" pitchFamily="34" charset="-122"/>
                <a:ea typeface="腾讯体 W7" panose="020C08030202040F0204" pitchFamily="34" charset="-122"/>
                <a:sym typeface="+mn-ea"/>
              </a:rPr>
              <a:t>Clip</a:t>
            </a:r>
            <a:r>
              <a:rPr lang="zh-CN" altLang="en-US" sz="2000" b="1" kern="1200" dirty="0">
                <a:solidFill>
                  <a:srgbClr val="0060FF"/>
                </a:solidFill>
                <a:latin typeface="腾讯体 W7" panose="020C08030202040F0204" pitchFamily="34" charset="-122"/>
                <a:ea typeface="腾讯体 W7" panose="020C08030202040F0204" pitchFamily="34" charset="-122"/>
                <a:sym typeface="+mn-ea"/>
              </a:rPr>
              <a:t>参数</a:t>
            </a:r>
            <a:endParaRPr lang="zh-CN" altLang="en-US" sz="20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利用动态的</a:t>
            </a:r>
            <a:r>
              <a:rPr lang="en-US" altLang="zh-CN" sz="2400" b="1" dirty="0">
                <a:solidFill>
                  <a:srgbClr val="FFFFFF"/>
                </a:solidFill>
                <a:latin typeface="Helvetica Neue Medium"/>
                <a:ea typeface="Helvetica Neue Medium"/>
                <a:cs typeface="Helvetica Neue Medium"/>
                <a:sym typeface="Helvetica Neue Medium"/>
              </a:rPr>
              <a:t>Clip</a:t>
            </a:r>
            <a:r>
              <a:rPr lang="zh-CN" altLang="en-US" sz="2400" b="1" dirty="0">
                <a:solidFill>
                  <a:srgbClr val="FFFFFF"/>
                </a:solidFill>
                <a:latin typeface="Helvetica Neue Medium"/>
                <a:ea typeface="Helvetica Neue Medium"/>
                <a:cs typeface="Helvetica Neue Medium"/>
                <a:sym typeface="Helvetica Neue Medium"/>
              </a:rPr>
              <a:t>算法，熵的变化稳定，正确率提升</a:t>
            </a:r>
            <a:r>
              <a:rPr lang="en-US" altLang="zh-CN" sz="2400" b="1" dirty="0">
                <a:solidFill>
                  <a:srgbClr val="FFFFFF"/>
                </a:solidFill>
                <a:latin typeface="Helvetica Neue Medium"/>
                <a:ea typeface="Helvetica Neue Medium"/>
                <a:cs typeface="Helvetica Neue Medium"/>
                <a:sym typeface="Helvetica Neue Medium"/>
              </a:rPr>
              <a:t>3%</a:t>
            </a:r>
            <a:r>
              <a:rPr lang="zh-CN" altLang="en-US" sz="2400" b="1" dirty="0">
                <a:solidFill>
                  <a:srgbClr val="FFFFFF"/>
                </a:solidFill>
                <a:latin typeface="Helvetica Neue Medium"/>
                <a:ea typeface="Helvetica Neue Medium"/>
                <a:cs typeface="Helvetica Neue Medium"/>
                <a:sym typeface="Helvetica Neue Medium"/>
              </a:rPr>
              <a:t>左右</a:t>
            </a:r>
            <a:endParaRPr lang="en-US" altLang="zh-CN" sz="2400" b="1" dirty="0">
              <a:solidFill>
                <a:srgbClr val="FFFFFF"/>
              </a:solidFill>
              <a:latin typeface="Helvetica Neue Medium"/>
              <a:ea typeface="Helvetica Neue Medium"/>
              <a:cs typeface="Helvetica Neue Medium"/>
              <a:sym typeface="Helvetica Neue Medium"/>
            </a:endParaRPr>
          </a:p>
        </p:txBody>
      </p:sp>
      <p:pic>
        <p:nvPicPr>
          <p:cNvPr id="3" name="图片 2">
            <a:extLst>
              <a:ext uri="{FF2B5EF4-FFF2-40B4-BE49-F238E27FC236}">
                <a16:creationId xmlns:a16="http://schemas.microsoft.com/office/drawing/2014/main" id="{6BD84026-DDBF-4BA2-80FF-92FC8D17DC52}"/>
              </a:ext>
            </a:extLst>
          </p:cNvPr>
          <p:cNvPicPr>
            <a:picLocks noChangeAspect="1"/>
          </p:cNvPicPr>
          <p:nvPr/>
        </p:nvPicPr>
        <p:blipFill>
          <a:blip r:embed="rId3"/>
          <a:stretch>
            <a:fillRect/>
          </a:stretch>
        </p:blipFill>
        <p:spPr>
          <a:xfrm>
            <a:off x="1168763" y="1210605"/>
            <a:ext cx="5694655" cy="641598"/>
          </a:xfrm>
          <a:prstGeom prst="rect">
            <a:avLst/>
          </a:prstGeom>
        </p:spPr>
      </p:pic>
      <p:pic>
        <p:nvPicPr>
          <p:cNvPr id="5" name="图片 4">
            <a:extLst>
              <a:ext uri="{FF2B5EF4-FFF2-40B4-BE49-F238E27FC236}">
                <a16:creationId xmlns:a16="http://schemas.microsoft.com/office/drawing/2014/main" id="{D92FEEB2-1299-48CF-B88C-FC28C53E8122}"/>
              </a:ext>
            </a:extLst>
          </p:cNvPr>
          <p:cNvPicPr>
            <a:picLocks/>
          </p:cNvPicPr>
          <p:nvPr/>
        </p:nvPicPr>
        <p:blipFill rotWithShape="1">
          <a:blip r:embed="rId4"/>
          <a:srcRect t="65608" r="31410" b="1"/>
          <a:stretch/>
        </p:blipFill>
        <p:spPr>
          <a:xfrm>
            <a:off x="1390266" y="2275411"/>
            <a:ext cx="4594907" cy="1399139"/>
          </a:xfrm>
          <a:prstGeom prst="rect">
            <a:avLst/>
          </a:prstGeom>
        </p:spPr>
      </p:pic>
      <p:sp>
        <p:nvSpPr>
          <p:cNvPr id="19" name="矩形 18">
            <a:extLst>
              <a:ext uri="{FF2B5EF4-FFF2-40B4-BE49-F238E27FC236}">
                <a16:creationId xmlns:a16="http://schemas.microsoft.com/office/drawing/2014/main" id="{D7ECA49F-A14F-493D-9000-9DFF55A8822D}"/>
              </a:ext>
            </a:extLst>
          </p:cNvPr>
          <p:cNvSpPr/>
          <p:nvPr/>
        </p:nvSpPr>
        <p:spPr>
          <a:xfrm>
            <a:off x="8117951" y="1311349"/>
            <a:ext cx="1417098"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对熵变的估计</a:t>
            </a:r>
            <a:endParaRPr lang="zh-CN" altLang="en-US" sz="1600" dirty="0">
              <a:solidFill>
                <a:schemeClr val="tx1">
                  <a:lumMod val="50000"/>
                </a:schemeClr>
              </a:solidFill>
            </a:endParaRPr>
          </a:p>
        </p:txBody>
      </p:sp>
      <p:sp>
        <p:nvSpPr>
          <p:cNvPr id="20" name="箭头: 右 19">
            <a:extLst>
              <a:ext uri="{FF2B5EF4-FFF2-40B4-BE49-F238E27FC236}">
                <a16:creationId xmlns:a16="http://schemas.microsoft.com/office/drawing/2014/main" id="{03E986F1-B7A1-4C4E-83A5-C08CD60DE9E2}"/>
              </a:ext>
            </a:extLst>
          </p:cNvPr>
          <p:cNvSpPr/>
          <p:nvPr/>
        </p:nvSpPr>
        <p:spPr>
          <a:xfrm rot="5400000">
            <a:off x="8644419" y="2143924"/>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矩形 23">
            <a:extLst>
              <a:ext uri="{FF2B5EF4-FFF2-40B4-BE49-F238E27FC236}">
                <a16:creationId xmlns:a16="http://schemas.microsoft.com/office/drawing/2014/main" id="{2BFE25BE-0EA9-44AA-A40B-84B3F39B6775}"/>
              </a:ext>
            </a:extLst>
          </p:cNvPr>
          <p:cNvSpPr/>
          <p:nvPr/>
        </p:nvSpPr>
        <p:spPr>
          <a:xfrm>
            <a:off x="7375857" y="2822995"/>
            <a:ext cx="3002507"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分析</a:t>
            </a:r>
            <a:r>
              <a:rPr lang="en-US" altLang="zh-CN" sz="1600" b="1" dirty="0">
                <a:solidFill>
                  <a:schemeClr val="tx1">
                    <a:lumMod val="50000"/>
                  </a:schemeClr>
                </a:solidFill>
              </a:rPr>
              <a:t>Clip</a:t>
            </a:r>
            <a:r>
              <a:rPr lang="zh-CN" altLang="en-US" sz="1600" b="1" dirty="0">
                <a:solidFill>
                  <a:schemeClr val="tx1">
                    <a:lumMod val="50000"/>
                  </a:schemeClr>
                </a:solidFill>
              </a:rPr>
              <a:t>和熵变之间的定量关系</a:t>
            </a:r>
            <a:endParaRPr lang="zh-CN" altLang="en-US" sz="1600" dirty="0">
              <a:solidFill>
                <a:schemeClr val="tx1">
                  <a:lumMod val="50000"/>
                </a:schemeClr>
              </a:solidFill>
            </a:endParaRPr>
          </a:p>
        </p:txBody>
      </p:sp>
      <p:pic>
        <p:nvPicPr>
          <p:cNvPr id="14" name="图片 13">
            <a:extLst>
              <a:ext uri="{FF2B5EF4-FFF2-40B4-BE49-F238E27FC236}">
                <a16:creationId xmlns:a16="http://schemas.microsoft.com/office/drawing/2014/main" id="{AD364607-35AB-41F2-9E5C-4E4BC5FC0B8A}"/>
              </a:ext>
            </a:extLst>
          </p:cNvPr>
          <p:cNvPicPr>
            <a:picLocks noChangeAspect="1"/>
          </p:cNvPicPr>
          <p:nvPr/>
        </p:nvPicPr>
        <p:blipFill>
          <a:blip r:embed="rId5"/>
          <a:stretch>
            <a:fillRect/>
          </a:stretch>
        </p:blipFill>
        <p:spPr>
          <a:xfrm>
            <a:off x="1447800" y="4026374"/>
            <a:ext cx="4724401" cy="1236622"/>
          </a:xfrm>
          <a:prstGeom prst="rect">
            <a:avLst/>
          </a:prstGeom>
        </p:spPr>
      </p:pic>
      <p:sp>
        <p:nvSpPr>
          <p:cNvPr id="25" name="箭头: 右 24">
            <a:extLst>
              <a:ext uri="{FF2B5EF4-FFF2-40B4-BE49-F238E27FC236}">
                <a16:creationId xmlns:a16="http://schemas.microsoft.com/office/drawing/2014/main" id="{4FEA284D-84AA-4F78-962D-FD6479DA50B2}"/>
              </a:ext>
            </a:extLst>
          </p:cNvPr>
          <p:cNvSpPr/>
          <p:nvPr/>
        </p:nvSpPr>
        <p:spPr>
          <a:xfrm rot="5400000">
            <a:off x="8661211" y="391015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矩形 25">
            <a:extLst>
              <a:ext uri="{FF2B5EF4-FFF2-40B4-BE49-F238E27FC236}">
                <a16:creationId xmlns:a16="http://schemas.microsoft.com/office/drawing/2014/main" id="{A2EB4E94-98DF-4634-8FFC-56A11B53CDA8}"/>
              </a:ext>
            </a:extLst>
          </p:cNvPr>
          <p:cNvSpPr/>
          <p:nvPr/>
        </p:nvSpPr>
        <p:spPr>
          <a:xfrm>
            <a:off x="7532143" y="4573386"/>
            <a:ext cx="2689937"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控制熵变的动态</a:t>
            </a:r>
            <a:r>
              <a:rPr lang="en-US" altLang="zh-CN" sz="1600" b="1" dirty="0">
                <a:solidFill>
                  <a:schemeClr val="tx1">
                    <a:lumMod val="50000"/>
                  </a:schemeClr>
                </a:solidFill>
              </a:rPr>
              <a:t>Clip</a:t>
            </a:r>
            <a:r>
              <a:rPr lang="zh-CN" altLang="en-US" sz="1600" b="1" dirty="0">
                <a:solidFill>
                  <a:schemeClr val="tx1">
                    <a:lumMod val="50000"/>
                  </a:schemeClr>
                </a:solidFill>
              </a:rPr>
              <a:t>参数</a:t>
            </a:r>
            <a:endParaRPr lang="zh-CN" altLang="en-US" sz="1600" dirty="0">
              <a:solidFill>
                <a:schemeClr val="tx1">
                  <a:lumMod val="50000"/>
                </a:schemeClr>
              </a:solidFill>
            </a:endParaRPr>
          </a:p>
        </p:txBody>
      </p:sp>
    </p:spTree>
    <p:extLst>
      <p:ext uri="{BB962C8B-B14F-4D97-AF65-F5344CB8AC3E}">
        <p14:creationId xmlns:p14="http://schemas.microsoft.com/office/powerpoint/2010/main" val="32839400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形状"/>
          <p:cNvSpPr/>
          <p:nvPr/>
        </p:nvSpPr>
        <p:spPr>
          <a:xfrm>
            <a:off x="635" y="-9525"/>
            <a:ext cx="12200890" cy="6857365"/>
          </a:xfrm>
          <a:prstGeom prst="rect">
            <a:avLst/>
          </a:prstGeom>
          <a:solidFill>
            <a:srgbClr val="0052D9"/>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83" name="正方形"/>
          <p:cNvSpPr/>
          <p:nvPr/>
        </p:nvSpPr>
        <p:spPr>
          <a:xfrm>
            <a:off x="1115937" y="2114688"/>
            <a:ext cx="1193677" cy="1193676"/>
          </a:xfrm>
          <a:prstGeom prst="rect">
            <a:avLst/>
          </a:prstGeom>
          <a:solidFill>
            <a:srgbClr val="FFFFFF">
              <a:alpha val="9876"/>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4" name="正方形"/>
          <p:cNvSpPr/>
          <p:nvPr/>
        </p:nvSpPr>
        <p:spPr>
          <a:xfrm>
            <a:off x="-7921" y="2435002"/>
            <a:ext cx="1987999" cy="1987999"/>
          </a:xfrm>
          <a:prstGeom prst="rect">
            <a:avLst/>
          </a:prstGeom>
          <a:solidFill>
            <a:srgbClr val="FFFFFF"/>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6" name="01"/>
          <p:cNvSpPr txBox="1"/>
          <p:nvPr/>
        </p:nvSpPr>
        <p:spPr>
          <a:xfrm>
            <a:off x="141475" y="3139226"/>
            <a:ext cx="1832666" cy="738505"/>
          </a:xfrm>
          <a:prstGeom prst="rect">
            <a:avLst/>
          </a:prstGeom>
          <a:ln w="12700">
            <a:miter lim="400000"/>
          </a:ln>
        </p:spPr>
        <p:txBody>
          <a:bodyPr wrap="square" lIns="0" tIns="0" rIns="0" bIns="0" anchor="ctr">
            <a:spAutoFit/>
          </a:bodyPr>
          <a:lstStyle>
            <a:lvl1pPr algn="l" defTabSz="457200">
              <a:lnSpc>
                <a:spcPct val="80000"/>
              </a:lnSpc>
              <a:defRPr sz="20000" b="0">
                <a:solidFill>
                  <a:schemeClr val="accent1">
                    <a:hueOff val="848127"/>
                    <a:lumOff val="-2941"/>
                  </a:schemeClr>
                </a:solidFill>
                <a:latin typeface="+mn-lt"/>
                <a:ea typeface="+mn-ea"/>
                <a:cs typeface="+mn-cs"/>
                <a:sym typeface="腾讯体 W7" panose="020C08030202040F0204" pitchFamily="34" charset="-122"/>
              </a:defRPr>
            </a:lvl1pPr>
          </a:lstStyle>
          <a:p>
            <a:pPr marL="0" marR="0" lvl="0" indent="0" algn="l" defTabSz="457200" rtl="0" eaLnBrk="1" fontAlgn="auto" latinLnBrk="0" hangingPunct="0">
              <a:lnSpc>
                <a:spcPct val="80000"/>
              </a:lnSpc>
              <a:spcBef>
                <a:spcPts val="0"/>
              </a:spcBef>
              <a:spcAft>
                <a:spcPts val="0"/>
              </a:spcAft>
              <a:buClrTx/>
              <a:buSzTx/>
              <a:buFontTx/>
              <a:buNone/>
              <a:defRPr/>
            </a:pPr>
            <a:r>
              <a:rPr kumimoji="0" lang="zh-CN" altLang="en-US"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目录</a:t>
            </a:r>
            <a:endParaRPr kumimoji="0"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p:txBody>
      </p:sp>
      <p:sp>
        <p:nvSpPr>
          <p:cNvPr id="287" name="正方形"/>
          <p:cNvSpPr/>
          <p:nvPr/>
        </p:nvSpPr>
        <p:spPr>
          <a:xfrm>
            <a:off x="1782902" y="4197493"/>
            <a:ext cx="526773" cy="526773"/>
          </a:xfrm>
          <a:prstGeom prst="rect">
            <a:avLst/>
          </a:prstGeom>
          <a:solidFill>
            <a:srgbClr val="FFFFFF">
              <a:alpha val="49687"/>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章节标题文本，100磅"/>
          <p:cNvSpPr txBox="1"/>
          <p:nvPr/>
        </p:nvSpPr>
        <p:spPr>
          <a:xfrm>
            <a:off x="4592476" y="2769434"/>
            <a:ext cx="5713135" cy="1911677"/>
          </a:xfrm>
          <a:prstGeom prst="rect">
            <a:avLst/>
          </a:prstGeom>
          <a:noFill/>
          <a:ln w="12700">
            <a:noFill/>
            <a:miter lim="400000"/>
          </a:ln>
          <a:extLst>
            <a:ext uri="{909E8E84-426E-40DD-AFC4-6F175D3DCCD1}">
              <a14:hiddenFill xmlns:a14="http://schemas.microsoft.com/office/drawing/2010/main">
                <a:solidFill>
                  <a:schemeClr val="dk2"/>
                </a:solidFill>
              </a14:hiddenFill>
            </a:ext>
          </a:extLst>
        </p:spPr>
        <p:style>
          <a:lnRef idx="0">
            <a:scrgbClr r="0" g="0" b="0"/>
          </a:lnRef>
          <a:fillRef idx="1001">
            <a:schemeClr val="dk2"/>
          </a:fillRef>
          <a:effectRef idx="0">
            <a:scrgbClr r="0" g="0" b="0"/>
          </a:effectRef>
          <a:fontRef idx="major"/>
        </p:style>
        <p:txBody>
          <a:bodyPr wrap="square" lIns="0" tIns="0" rIns="0" bIns="0" anchor="ctr">
            <a:spAutoFit/>
          </a:bodyPr>
          <a:lstStyle>
            <a:lvl1pPr algn="l" defTabSz="457200">
              <a:defRPr sz="10000" b="0">
                <a:solidFill>
                  <a:srgbClr val="FFFFFF"/>
                </a:solidFill>
                <a:latin typeface="+mn-lt"/>
                <a:ea typeface="+mn-ea"/>
                <a:cs typeface="+mn-cs"/>
                <a:sym typeface="腾讯体 W7" panose="020C08030202040F0204" pitchFamily="34" charset="-122"/>
              </a:defRPr>
            </a:lvl1pPr>
          </a:lstStyle>
          <a:p>
            <a:pPr marR="0" lvl="0" algn="l" defTabSz="457200" rtl="0" eaLnBrk="1" fontAlgn="auto" latinLnBrk="0" hangingPunct="0">
              <a:lnSpc>
                <a:spcPct val="150000"/>
              </a:lnSpc>
              <a:spcBef>
                <a:spcPts val="0"/>
              </a:spcBef>
              <a:spcAft>
                <a:spcPts val="0"/>
              </a:spcAft>
              <a:buClrTx/>
              <a:buSzTx/>
              <a:defRPr/>
            </a:pPr>
            <a:r>
              <a:rPr kumimoji="0" lang="zh-CN"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个人</a:t>
            </a:r>
            <a:r>
              <a:rPr kumimoji="0" lang="zh-CN" altLang="en-US"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信息</a:t>
            </a:r>
            <a:endParaRPr kumimoji="0" lang="zh-CN"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a:p>
            <a:pPr marR="0" lvl="0" algn="l" defTabSz="457200" rtl="0" eaLnBrk="1" fontAlgn="auto" latinLnBrk="0" hangingPunct="0">
              <a:lnSpc>
                <a:spcPct val="150000"/>
              </a:lnSpc>
              <a:spcBef>
                <a:spcPts val="0"/>
              </a:spcBef>
              <a:spcAft>
                <a:spcPts val="0"/>
              </a:spcAft>
              <a:buClrTx/>
              <a:buSzTx/>
              <a:defRPr/>
            </a:pPr>
            <a:endParaRPr kumimoji="0" lang="zh-CN" altLang="en-US"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9237096"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如何设计更好的模型编辑算法？ 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模型编辑（知识编辑）技术已被广泛用于 大语言模型（</a:t>
            </a:r>
            <a:r>
              <a:rPr kumimoji="0" lang="en-US" altLang="zh-CN"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LLM</a:t>
            </a: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）的微调</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990531"/>
            <a:ext cx="11165903" cy="419973"/>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b="1" dirty="0">
                <a:solidFill>
                  <a:srgbClr val="FFFFFF"/>
                </a:solidFill>
                <a:latin typeface="Helvetica Neue Medium"/>
                <a:ea typeface="Helvetica Neue Medium"/>
                <a:cs typeface="Helvetica Neue Medium"/>
                <a:sym typeface="Helvetica Neue Medium"/>
              </a:rPr>
              <a:t>存在问题：</a:t>
            </a:r>
            <a:r>
              <a:rPr lang="en-US" altLang="zh-CN" b="1" dirty="0">
                <a:solidFill>
                  <a:srgbClr val="FFFFFF"/>
                </a:solidFill>
                <a:latin typeface="Helvetica Neue Medium"/>
                <a:ea typeface="Helvetica Neue Medium"/>
                <a:cs typeface="Helvetica Neue Medium"/>
                <a:sym typeface="Helvetica Neue Medium"/>
              </a:rPr>
              <a:t>1. </a:t>
            </a:r>
            <a:r>
              <a:rPr lang="zh-CN" altLang="en-US" b="1" dirty="0">
                <a:solidFill>
                  <a:srgbClr val="FFFFFF"/>
                </a:solidFill>
                <a:latin typeface="Helvetica Neue Medium"/>
                <a:ea typeface="Helvetica Neue Medium"/>
                <a:cs typeface="Helvetica Neue Medium"/>
                <a:sym typeface="Helvetica Neue Medium"/>
              </a:rPr>
              <a:t>编辑次数过多会导致模型性能大幅下降 </a:t>
            </a:r>
            <a:r>
              <a:rPr lang="en-US" altLang="zh-CN" b="1" dirty="0">
                <a:solidFill>
                  <a:srgbClr val="FFFFFF"/>
                </a:solidFill>
                <a:latin typeface="Helvetica Neue Medium"/>
                <a:ea typeface="Helvetica Neue Medium"/>
                <a:cs typeface="Helvetica Neue Medium"/>
                <a:sym typeface="Helvetica Neue Medium"/>
              </a:rPr>
              <a:t>2. </a:t>
            </a:r>
            <a:r>
              <a:rPr lang="zh-CN" altLang="en-US" b="1" dirty="0">
                <a:solidFill>
                  <a:srgbClr val="FFFFFF"/>
                </a:solidFill>
                <a:latin typeface="Helvetica Neue Medium"/>
                <a:ea typeface="Helvetica Neue Medium"/>
                <a:cs typeface="Helvetica Neue Medium"/>
                <a:sym typeface="Helvetica Neue Medium"/>
              </a:rPr>
              <a:t>如何提炼多轮对话历史中的知识</a:t>
            </a:r>
            <a:endParaRPr kumimoji="0" lang="zh-CN" altLang="en-US"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533546" y="4822176"/>
            <a:ext cx="11480654" cy="1321191"/>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背景问题</a:t>
            </a:r>
            <a:r>
              <a:rPr lang="zh-CN" altLang="en-US" sz="1400" dirty="0"/>
              <a:t>：大模型在推理的时候经常会自信地输出错误的答案，这被称之“知识幻觉”问题。如何更好地加入正确的新知识，是个关键问题。</a:t>
            </a:r>
            <a:endParaRPr lang="en-US" altLang="zh-CN" sz="1400" dirty="0"/>
          </a:p>
          <a:p>
            <a:pPr marL="285750" lvl="0" indent="-285750">
              <a:lnSpc>
                <a:spcPct val="150000"/>
              </a:lnSpc>
              <a:buFont typeface="Wingdings" panose="05000000000000000000" pitchFamily="2" charset="2"/>
              <a:buChar char="l"/>
              <a:defRPr/>
            </a:pPr>
            <a:r>
              <a:rPr lang="zh-CN" altLang="en-US" sz="1400" dirty="0"/>
              <a:t>例如</a:t>
            </a:r>
            <a:r>
              <a:rPr lang="en-US" altLang="zh-CN" sz="1400" dirty="0"/>
              <a:t>1.</a:t>
            </a:r>
            <a:r>
              <a:rPr lang="zh-CN" altLang="en-US" sz="1400" dirty="0"/>
              <a:t>用户有特殊格式需求，如何自动识别用户需求，并输出所需的格式；</a:t>
            </a:r>
            <a:r>
              <a:rPr lang="en-US" altLang="zh-CN" sz="1400" dirty="0"/>
              <a:t>2.</a:t>
            </a:r>
            <a:r>
              <a:rPr lang="zh-CN" altLang="en-US" sz="1400" dirty="0"/>
              <a:t>美国总统换届，但是模型还停留在旧知识上，如何加入新知识。</a:t>
            </a:r>
            <a:endParaRPr lang="en-US" altLang="zh-CN" sz="1400" dirty="0"/>
          </a:p>
          <a:p>
            <a:pPr marL="285750" lvl="0" indent="-285750">
              <a:lnSpc>
                <a:spcPct val="150000"/>
              </a:lnSpc>
              <a:buFont typeface="Wingdings" panose="05000000000000000000" pitchFamily="2" charset="2"/>
              <a:buChar char="l"/>
              <a:defRPr/>
            </a:pPr>
            <a:r>
              <a:rPr lang="zh-CN" altLang="en-US" sz="1400" b="1" dirty="0"/>
              <a:t>模型编辑算法</a:t>
            </a:r>
            <a:r>
              <a:rPr lang="zh-CN" altLang="en-US" sz="1400" dirty="0"/>
              <a:t>：将正确的新知识，以三元组的形式，通过编辑权重矩阵，让模型获知。</a:t>
            </a:r>
            <a:endParaRPr lang="en-US" altLang="zh-CN" sz="1400" b="1" dirty="0"/>
          </a:p>
        </p:txBody>
      </p:sp>
      <p:pic>
        <p:nvPicPr>
          <p:cNvPr id="4" name="图片 3">
            <a:extLst>
              <a:ext uri="{FF2B5EF4-FFF2-40B4-BE49-F238E27FC236}">
                <a16:creationId xmlns:a16="http://schemas.microsoft.com/office/drawing/2014/main" id="{DC9F148C-6C4C-447D-8B1D-EF359306F3F6}"/>
              </a:ext>
            </a:extLst>
          </p:cNvPr>
          <p:cNvPicPr>
            <a:picLocks noChangeAspect="1"/>
          </p:cNvPicPr>
          <p:nvPr/>
        </p:nvPicPr>
        <p:blipFill>
          <a:blip r:embed="rId3"/>
          <a:stretch>
            <a:fillRect/>
          </a:stretch>
        </p:blipFill>
        <p:spPr>
          <a:xfrm>
            <a:off x="2209801" y="1661037"/>
            <a:ext cx="7112660" cy="3224211"/>
          </a:xfrm>
          <a:prstGeom prst="rect">
            <a:avLst/>
          </a:prstGeom>
        </p:spPr>
      </p:pic>
    </p:spTree>
    <p:extLst>
      <p:ext uri="{BB962C8B-B14F-4D97-AF65-F5344CB8AC3E}">
        <p14:creationId xmlns:p14="http://schemas.microsoft.com/office/powerpoint/2010/main" val="22604181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模型编辑课题一：</a:t>
            </a:r>
            <a:r>
              <a:rPr lang="zh-CN" altLang="en-US" sz="2800" b="1" dirty="0">
                <a:solidFill>
                  <a:srgbClr val="FFFFFF"/>
                </a:solidFill>
                <a:latin typeface="Helvetica Neue Medium"/>
                <a:ea typeface="Helvetica Neue Medium"/>
                <a:cs typeface="Helvetica Neue Medium"/>
                <a:sym typeface="Helvetica Neue Medium"/>
              </a:rPr>
              <a:t>基于调整权重矩阵条件数的模型编辑算法</a:t>
            </a:r>
            <a:endPar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417642"/>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关键问题：</a:t>
            </a:r>
            <a:r>
              <a:rPr lang="en-US" altLang="zh-CN" sz="2400" b="1" dirty="0">
                <a:solidFill>
                  <a:srgbClr val="FFFFFF"/>
                </a:solidFill>
                <a:latin typeface="Helvetica Neue Medium"/>
                <a:ea typeface="Helvetica Neue Medium"/>
                <a:cs typeface="Helvetica Neue Medium"/>
                <a:sym typeface="Helvetica Neue Medium"/>
              </a:rPr>
              <a:t>1. </a:t>
            </a:r>
            <a:r>
              <a:rPr lang="zh-CN" altLang="en-US" sz="2400" b="1" dirty="0">
                <a:solidFill>
                  <a:srgbClr val="FFFFFF"/>
                </a:solidFill>
                <a:latin typeface="Helvetica Neue Medium"/>
                <a:ea typeface="Helvetica Neue Medium"/>
                <a:cs typeface="Helvetica Neue Medium"/>
                <a:sym typeface="Helvetica Neue Medium"/>
              </a:rPr>
              <a:t>模型编辑过程中原有知识为什么会被破坏？</a:t>
            </a:r>
            <a:endParaRPr lang="en-US" altLang="zh-CN" sz="2400" b="1" dirty="0">
              <a:solidFill>
                <a:srgbClr val="FFFFFF"/>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2. </a:t>
            </a: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如何减少破坏，增加可编辑次数</a:t>
            </a:r>
          </a:p>
        </p:txBody>
      </p:sp>
      <p:sp>
        <p:nvSpPr>
          <p:cNvPr id="13" name="内容区域">
            <a:extLst>
              <a:ext uri="{FF2B5EF4-FFF2-40B4-BE49-F238E27FC236}">
                <a16:creationId xmlns:a16="http://schemas.microsoft.com/office/drawing/2014/main" id="{3959CC52-099F-4CE2-9781-16EA0779F683}"/>
              </a:ext>
            </a:extLst>
          </p:cNvPr>
          <p:cNvSpPr/>
          <p:nvPr/>
        </p:nvSpPr>
        <p:spPr>
          <a:xfrm>
            <a:off x="457348" y="1661037"/>
            <a:ext cx="4539225"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每条知识独立计算权重矩阵，然后依次添加</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存在问题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编辑知识次数有限（</a:t>
            </a:r>
            <a:r>
              <a:rPr lang="en-US" altLang="zh-CN" sz="1400" dirty="0"/>
              <a:t>&lt;100</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编辑次数过多会对原有知识造成巨大破坏</a:t>
            </a:r>
            <a:endParaRPr lang="en-US" altLang="zh-CN" sz="1400" dirty="0"/>
          </a:p>
          <a:p>
            <a:pPr marL="285750" lvl="0" indent="-285750">
              <a:lnSpc>
                <a:spcPct val="150000"/>
              </a:lnSpc>
              <a:buFont typeface="Wingdings" panose="05000000000000000000" pitchFamily="2" charset="2"/>
              <a:buChar char="l"/>
              <a:defRPr/>
            </a:pPr>
            <a:r>
              <a:rPr lang="zh-CN" altLang="en-US" sz="1400" dirty="0"/>
              <a:t>知识之间存在冗余，存在反复添加问题</a:t>
            </a:r>
            <a:endParaRPr lang="en-US" altLang="zh-CN" sz="1400" dirty="0"/>
          </a:p>
          <a:p>
            <a:pPr marL="285750" lvl="0" indent="-285750">
              <a:lnSpc>
                <a:spcPct val="150000"/>
              </a:lnSpc>
              <a:buFont typeface="Wingdings" panose="05000000000000000000" pitchFamily="2" charset="2"/>
              <a:buChar char="l"/>
              <a:defRPr/>
            </a:pPr>
            <a:endParaRPr lang="en-US" altLang="zh-CN" sz="1400" dirty="0"/>
          </a:p>
          <a:p>
            <a:pPr marL="285750" lvl="0" indent="-285750">
              <a:lnSpc>
                <a:spcPct val="150000"/>
              </a:lnSpc>
              <a:buFont typeface="Wingdings" panose="05000000000000000000" pitchFamily="2" charset="2"/>
              <a:buChar char="l"/>
              <a:defRPr/>
            </a:pPr>
            <a:r>
              <a:rPr lang="zh-CN" altLang="en-US" sz="1400" b="1" dirty="0"/>
              <a:t>反例</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右图所示，现有做法多次编辑后，会严重破坏模型原有知识</a:t>
            </a:r>
            <a:endParaRPr lang="en-US" altLang="zh-CN" sz="1400" dirty="0"/>
          </a:p>
        </p:txBody>
      </p:sp>
      <p:pic>
        <p:nvPicPr>
          <p:cNvPr id="2" name="图片 1">
            <a:extLst>
              <a:ext uri="{FF2B5EF4-FFF2-40B4-BE49-F238E27FC236}">
                <a16:creationId xmlns:a16="http://schemas.microsoft.com/office/drawing/2014/main" id="{3BDDFB54-A735-4C84-87BF-DD0319C979AA}"/>
              </a:ext>
            </a:extLst>
          </p:cNvPr>
          <p:cNvPicPr>
            <a:picLocks noChangeAspect="1"/>
          </p:cNvPicPr>
          <p:nvPr/>
        </p:nvPicPr>
        <p:blipFill>
          <a:blip r:embed="rId3"/>
          <a:stretch>
            <a:fillRect/>
          </a:stretch>
        </p:blipFill>
        <p:spPr>
          <a:xfrm>
            <a:off x="4456823" y="2040182"/>
            <a:ext cx="7416868" cy="2449267"/>
          </a:xfrm>
          <a:prstGeom prst="rect">
            <a:avLst/>
          </a:prstGeom>
        </p:spPr>
      </p:pic>
    </p:spTree>
    <p:extLst>
      <p:ext uri="{BB962C8B-B14F-4D97-AF65-F5344CB8AC3E}">
        <p14:creationId xmlns:p14="http://schemas.microsoft.com/office/powerpoint/2010/main" val="181603660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数学建模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13048" y="5406346"/>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知识编辑的过程会极大增大权重矩阵条件数 导致知识库破坏</a:t>
            </a:r>
            <a:endPar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较大的奇异值表示知识之间的冗余</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矩形 8">
            <a:extLst>
              <a:ext uri="{FF2B5EF4-FFF2-40B4-BE49-F238E27FC236}">
                <a16:creationId xmlns:a16="http://schemas.microsoft.com/office/drawing/2014/main" id="{092C3CE8-8E9E-4514-A25C-E874C7E01154}"/>
              </a:ext>
            </a:extLst>
          </p:cNvPr>
          <p:cNvSpPr/>
          <p:nvPr/>
        </p:nvSpPr>
        <p:spPr>
          <a:xfrm>
            <a:off x="7188598" y="1137254"/>
            <a:ext cx="5003402"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权重矩阵条件数是知识库被破坏的本质数学指标</a:t>
            </a:r>
            <a:endParaRPr lang="en-US" altLang="zh-CN" b="1" dirty="0">
              <a:solidFill>
                <a:schemeClr val="tx1">
                  <a:lumMod val="50000"/>
                </a:schemeClr>
              </a:solidFill>
            </a:endParaRPr>
          </a:p>
        </p:txBody>
      </p:sp>
      <p:sp>
        <p:nvSpPr>
          <p:cNvPr id="10" name="矩形 9">
            <a:extLst>
              <a:ext uri="{FF2B5EF4-FFF2-40B4-BE49-F238E27FC236}">
                <a16:creationId xmlns:a16="http://schemas.microsoft.com/office/drawing/2014/main" id="{FEA66E89-F86E-4AB5-AFA0-B5AADBE19DEF}"/>
              </a:ext>
            </a:extLst>
          </p:cNvPr>
          <p:cNvSpPr/>
          <p:nvPr/>
        </p:nvSpPr>
        <p:spPr>
          <a:xfrm>
            <a:off x="7296161" y="2577396"/>
            <a:ext cx="4769898" cy="74975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现有算法编辑过程会极大增加最大奇异值</a:t>
            </a:r>
            <a:endParaRPr lang="en-US" altLang="zh-CN" b="1" dirty="0">
              <a:solidFill>
                <a:schemeClr val="tx1">
                  <a:lumMod val="50000"/>
                </a:schemeClr>
              </a:solidFill>
            </a:endParaRPr>
          </a:p>
          <a:p>
            <a:pPr algn="ctr"/>
            <a:r>
              <a:rPr lang="zh-CN" altLang="en-US" b="1" dirty="0">
                <a:solidFill>
                  <a:schemeClr val="tx1">
                    <a:lumMod val="50000"/>
                  </a:schemeClr>
                </a:solidFill>
              </a:rPr>
              <a:t>导致条件数扩大到原本的几百倍</a:t>
            </a:r>
            <a:endParaRPr lang="en-US" altLang="zh-CN" b="1" dirty="0">
              <a:solidFill>
                <a:schemeClr val="tx1">
                  <a:lumMod val="50000"/>
                </a:schemeClr>
              </a:solidFill>
            </a:endParaRPr>
          </a:p>
        </p:txBody>
      </p:sp>
      <p:pic>
        <p:nvPicPr>
          <p:cNvPr id="11" name="图片 10">
            <a:extLst>
              <a:ext uri="{FF2B5EF4-FFF2-40B4-BE49-F238E27FC236}">
                <a16:creationId xmlns:a16="http://schemas.microsoft.com/office/drawing/2014/main" id="{0B9E7DB0-42A0-4E5C-AADF-2668DB5DEAC9}"/>
              </a:ext>
            </a:extLst>
          </p:cNvPr>
          <p:cNvPicPr>
            <a:picLocks noChangeAspect="1"/>
          </p:cNvPicPr>
          <p:nvPr/>
        </p:nvPicPr>
        <p:blipFill>
          <a:blip r:embed="rId3"/>
          <a:stretch>
            <a:fillRect/>
          </a:stretch>
        </p:blipFill>
        <p:spPr>
          <a:xfrm>
            <a:off x="125941" y="2951891"/>
            <a:ext cx="7062657" cy="1819495"/>
          </a:xfrm>
          <a:prstGeom prst="rect">
            <a:avLst/>
          </a:prstGeom>
        </p:spPr>
      </p:pic>
      <p:pic>
        <p:nvPicPr>
          <p:cNvPr id="3" name="图片 2">
            <a:extLst>
              <a:ext uri="{FF2B5EF4-FFF2-40B4-BE49-F238E27FC236}">
                <a16:creationId xmlns:a16="http://schemas.microsoft.com/office/drawing/2014/main" id="{085CABC2-0636-4E9A-9842-A2FDBF9E1DD9}"/>
              </a:ext>
            </a:extLst>
          </p:cNvPr>
          <p:cNvPicPr>
            <a:picLocks noChangeAspect="1"/>
          </p:cNvPicPr>
          <p:nvPr/>
        </p:nvPicPr>
        <p:blipFill>
          <a:blip r:embed="rId4"/>
          <a:stretch>
            <a:fillRect/>
          </a:stretch>
        </p:blipFill>
        <p:spPr>
          <a:xfrm>
            <a:off x="402886" y="1137254"/>
            <a:ext cx="6508765" cy="1599205"/>
          </a:xfrm>
          <a:prstGeom prst="rect">
            <a:avLst/>
          </a:prstGeom>
        </p:spPr>
      </p:pic>
      <p:sp>
        <p:nvSpPr>
          <p:cNvPr id="14" name="矩形 13">
            <a:extLst>
              <a:ext uri="{FF2B5EF4-FFF2-40B4-BE49-F238E27FC236}">
                <a16:creationId xmlns:a16="http://schemas.microsoft.com/office/drawing/2014/main" id="{7C11BD68-3025-4ED6-B848-4031D5A5C5A0}"/>
              </a:ext>
            </a:extLst>
          </p:cNvPr>
          <p:cNvSpPr/>
          <p:nvPr/>
        </p:nvSpPr>
        <p:spPr>
          <a:xfrm>
            <a:off x="7216877" y="4236054"/>
            <a:ext cx="4911623" cy="45371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按比例减少较大的奇异值不会导致性能损失</a:t>
            </a:r>
            <a:endParaRPr lang="en-US" altLang="zh-CN" b="1" dirty="0">
              <a:solidFill>
                <a:schemeClr val="tx1">
                  <a:lumMod val="50000"/>
                </a:schemeClr>
              </a:solidFill>
            </a:endParaRPr>
          </a:p>
        </p:txBody>
      </p:sp>
    </p:spTree>
    <p:extLst>
      <p:ext uri="{BB962C8B-B14F-4D97-AF65-F5344CB8AC3E}">
        <p14:creationId xmlns:p14="http://schemas.microsoft.com/office/powerpoint/2010/main" val="15833193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17494" y="280913"/>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sym typeface="+mn-ea"/>
              </a:rPr>
              <a:t>我们的做法 </a:t>
            </a:r>
            <a:r>
              <a:rPr lang="zh-CN" altLang="en-US" sz="3200" b="1" dirty="0">
                <a:solidFill>
                  <a:srgbClr val="0060FF"/>
                </a:solidFill>
                <a:latin typeface="腾讯体 W7" panose="020C08030202040F0204" pitchFamily="34" charset="-122"/>
                <a:ea typeface="腾讯体 W7" panose="020C08030202040F0204" pitchFamily="34" charset="-122"/>
                <a:sym typeface="+mn-ea"/>
              </a:rPr>
              <a:t>：</a:t>
            </a:r>
            <a:r>
              <a:rPr lang="zh-CN" altLang="en-US" sz="2000" b="1" kern="1200" dirty="0">
                <a:solidFill>
                  <a:srgbClr val="0060FF"/>
                </a:solidFill>
                <a:latin typeface="腾讯体 W7" panose="020C08030202040F0204" pitchFamily="34" charset="-122"/>
                <a:ea typeface="腾讯体 W7" panose="020C08030202040F0204" pitchFamily="34" charset="-122"/>
                <a:sym typeface="+mn-ea"/>
              </a:rPr>
              <a:t>按比例减少编辑矩阵较大的奇异值</a:t>
            </a:r>
            <a:endParaRPr lang="zh-CN" altLang="en-US" sz="20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在不影响新加知识的前提下，我们的算法提升了</a:t>
            </a:r>
            <a:r>
              <a:rPr lang="en-US" altLang="zh-CN" sz="2400" b="1" dirty="0">
                <a:solidFill>
                  <a:srgbClr val="FFFFFF"/>
                </a:solidFill>
                <a:latin typeface="Helvetica Neue Medium"/>
                <a:ea typeface="Helvetica Neue Medium"/>
                <a:cs typeface="Helvetica Neue Medium"/>
                <a:sym typeface="Helvetica Neue Medium"/>
              </a:rPr>
              <a:t>2-10</a:t>
            </a:r>
            <a:r>
              <a:rPr lang="zh-CN" altLang="en-US" sz="2400" b="1" dirty="0">
                <a:solidFill>
                  <a:srgbClr val="FFFFFF"/>
                </a:solidFill>
                <a:latin typeface="Helvetica Neue Medium"/>
                <a:ea typeface="Helvetica Neue Medium"/>
                <a:cs typeface="Helvetica Neue Medium"/>
                <a:sym typeface="Helvetica Neue Medium"/>
              </a:rPr>
              <a:t>倍可编辑次数</a:t>
            </a:r>
            <a:endParaRPr lang="en-US" altLang="zh-CN" sz="2400" b="1" dirty="0">
              <a:solidFill>
                <a:srgbClr val="FFFFFF"/>
              </a:solidFill>
              <a:latin typeface="Helvetica Neue Medium"/>
              <a:ea typeface="Helvetica Neue Medium"/>
              <a:cs typeface="Helvetica Neue Medium"/>
              <a:sym typeface="Helvetica Neue Medium"/>
            </a:endParaRPr>
          </a:p>
        </p:txBody>
      </p:sp>
      <p:sp>
        <p:nvSpPr>
          <p:cNvPr id="19" name="矩形 18">
            <a:extLst>
              <a:ext uri="{FF2B5EF4-FFF2-40B4-BE49-F238E27FC236}">
                <a16:creationId xmlns:a16="http://schemas.microsoft.com/office/drawing/2014/main" id="{D7ECA49F-A14F-493D-9000-9DFF55A8822D}"/>
              </a:ext>
            </a:extLst>
          </p:cNvPr>
          <p:cNvSpPr/>
          <p:nvPr/>
        </p:nvSpPr>
        <p:spPr>
          <a:xfrm>
            <a:off x="8357643" y="737117"/>
            <a:ext cx="2595037"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计算编辑矩阵奇异值大小，</a:t>
            </a:r>
            <a:endParaRPr lang="en-US" altLang="zh-CN" sz="1600" b="1" dirty="0">
              <a:solidFill>
                <a:schemeClr val="tx1">
                  <a:lumMod val="50000"/>
                </a:schemeClr>
              </a:solidFill>
            </a:endParaRPr>
          </a:p>
          <a:p>
            <a:pPr algn="ctr"/>
            <a:r>
              <a:rPr lang="zh-CN" altLang="en-US" sz="1600" b="1" dirty="0">
                <a:solidFill>
                  <a:schemeClr val="tx1">
                    <a:lumMod val="50000"/>
                  </a:schemeClr>
                </a:solidFill>
              </a:rPr>
              <a:t>从大到小进行排序</a:t>
            </a:r>
            <a:endParaRPr lang="zh-CN" altLang="en-US" sz="1600" dirty="0">
              <a:solidFill>
                <a:schemeClr val="tx1">
                  <a:lumMod val="50000"/>
                </a:schemeClr>
              </a:solidFill>
            </a:endParaRPr>
          </a:p>
        </p:txBody>
      </p:sp>
      <p:sp>
        <p:nvSpPr>
          <p:cNvPr id="20" name="箭头: 右 19">
            <a:extLst>
              <a:ext uri="{FF2B5EF4-FFF2-40B4-BE49-F238E27FC236}">
                <a16:creationId xmlns:a16="http://schemas.microsoft.com/office/drawing/2014/main" id="{03E986F1-B7A1-4C4E-83A5-C08CD60DE9E2}"/>
              </a:ext>
            </a:extLst>
          </p:cNvPr>
          <p:cNvSpPr/>
          <p:nvPr/>
        </p:nvSpPr>
        <p:spPr>
          <a:xfrm rot="5400000">
            <a:off x="9454854" y="1510072"/>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矩形 23">
            <a:extLst>
              <a:ext uri="{FF2B5EF4-FFF2-40B4-BE49-F238E27FC236}">
                <a16:creationId xmlns:a16="http://schemas.microsoft.com/office/drawing/2014/main" id="{2BFE25BE-0EA9-44AA-A40B-84B3F39B6775}"/>
              </a:ext>
            </a:extLst>
          </p:cNvPr>
          <p:cNvSpPr/>
          <p:nvPr/>
        </p:nvSpPr>
        <p:spPr>
          <a:xfrm>
            <a:off x="8357643" y="2105424"/>
            <a:ext cx="2595037"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保序的按比例减少奇异值，越大减少的越多</a:t>
            </a:r>
            <a:endParaRPr lang="zh-CN" altLang="en-US" sz="1600" dirty="0">
              <a:solidFill>
                <a:schemeClr val="tx1">
                  <a:lumMod val="50000"/>
                </a:schemeClr>
              </a:solidFill>
            </a:endParaRPr>
          </a:p>
        </p:txBody>
      </p:sp>
      <p:pic>
        <p:nvPicPr>
          <p:cNvPr id="13" name="图片 12">
            <a:extLst>
              <a:ext uri="{FF2B5EF4-FFF2-40B4-BE49-F238E27FC236}">
                <a16:creationId xmlns:a16="http://schemas.microsoft.com/office/drawing/2014/main" id="{63E1AC68-B5F2-4778-8645-778764C5A136}"/>
              </a:ext>
            </a:extLst>
          </p:cNvPr>
          <p:cNvPicPr>
            <a:picLocks noChangeAspect="1"/>
          </p:cNvPicPr>
          <p:nvPr/>
        </p:nvPicPr>
        <p:blipFill>
          <a:blip r:embed="rId3"/>
          <a:stretch>
            <a:fillRect/>
          </a:stretch>
        </p:blipFill>
        <p:spPr>
          <a:xfrm>
            <a:off x="1827143" y="3048001"/>
            <a:ext cx="8031958" cy="2652268"/>
          </a:xfrm>
          <a:prstGeom prst="rect">
            <a:avLst/>
          </a:prstGeom>
        </p:spPr>
      </p:pic>
      <p:pic>
        <p:nvPicPr>
          <p:cNvPr id="4" name="图片 3">
            <a:extLst>
              <a:ext uri="{FF2B5EF4-FFF2-40B4-BE49-F238E27FC236}">
                <a16:creationId xmlns:a16="http://schemas.microsoft.com/office/drawing/2014/main" id="{2B09AEA2-0EF2-4C97-BE97-05461EABC3A8}"/>
              </a:ext>
            </a:extLst>
          </p:cNvPr>
          <p:cNvPicPr>
            <a:picLocks noChangeAspect="1"/>
          </p:cNvPicPr>
          <p:nvPr/>
        </p:nvPicPr>
        <p:blipFill>
          <a:blip r:embed="rId4"/>
          <a:stretch>
            <a:fillRect/>
          </a:stretch>
        </p:blipFill>
        <p:spPr>
          <a:xfrm>
            <a:off x="996760" y="839085"/>
            <a:ext cx="4913949" cy="2254337"/>
          </a:xfrm>
          <a:prstGeom prst="rect">
            <a:avLst/>
          </a:prstGeom>
        </p:spPr>
      </p:pic>
    </p:spTree>
    <p:extLst>
      <p:ext uri="{BB962C8B-B14F-4D97-AF65-F5344CB8AC3E}">
        <p14:creationId xmlns:p14="http://schemas.microsoft.com/office/powerpoint/2010/main" val="349568831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0867FF-6F0B-46FC-8777-15A4C1362D52}"/>
              </a:ext>
            </a:extLst>
          </p:cNvPr>
          <p:cNvPicPr>
            <a:picLocks noChangeAspect="1"/>
          </p:cNvPicPr>
          <p:nvPr/>
        </p:nvPicPr>
        <p:blipFill>
          <a:blip r:embed="rId2"/>
          <a:stretch>
            <a:fillRect/>
          </a:stretch>
        </p:blipFill>
        <p:spPr>
          <a:xfrm>
            <a:off x="599832" y="350764"/>
            <a:ext cx="10155783" cy="6156472"/>
          </a:xfrm>
          <a:prstGeom prst="rect">
            <a:avLst/>
          </a:prstGeom>
        </p:spPr>
      </p:pic>
    </p:spTree>
    <p:extLst>
      <p:ext uri="{BB962C8B-B14F-4D97-AF65-F5344CB8AC3E}">
        <p14:creationId xmlns:p14="http://schemas.microsoft.com/office/powerpoint/2010/main" val="5885795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17494" y="280913"/>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具体场景应用：</a:t>
            </a:r>
            <a:r>
              <a:rPr lang="zh-CN" altLang="en-US" sz="2000" b="1" dirty="0">
                <a:solidFill>
                  <a:srgbClr val="0060FF"/>
                </a:solidFill>
                <a:latin typeface="腾讯体 W7" panose="020C08030202040F0204" pitchFamily="34" charset="-122"/>
                <a:ea typeface="腾讯体 W7" panose="020C08030202040F0204" pitchFamily="34" charset="-122"/>
                <a:sym typeface="+mn-ea"/>
              </a:rPr>
              <a:t>利用用户历史对话信息 极低成本编辑模型</a:t>
            </a:r>
            <a:endParaRPr lang="zh-CN" altLang="en-US" sz="20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如何用极低成本做个性化的实时的强化学习微调？</a:t>
            </a:r>
            <a:endParaRPr lang="en-US" altLang="zh-CN" sz="2400" b="1" dirty="0">
              <a:solidFill>
                <a:srgbClr val="FFFFFF"/>
              </a:solidFill>
              <a:latin typeface="Helvetica Neue Medium"/>
              <a:ea typeface="Helvetica Neue Medium"/>
              <a:cs typeface="Helvetica Neue Medium"/>
              <a:sym typeface="Helvetica Neue Medium"/>
            </a:endParaRPr>
          </a:p>
        </p:txBody>
      </p:sp>
      <p:sp>
        <p:nvSpPr>
          <p:cNvPr id="19" name="矩形 18">
            <a:extLst>
              <a:ext uri="{FF2B5EF4-FFF2-40B4-BE49-F238E27FC236}">
                <a16:creationId xmlns:a16="http://schemas.microsoft.com/office/drawing/2014/main" id="{D7ECA49F-A14F-493D-9000-9DFF55A8822D}"/>
              </a:ext>
            </a:extLst>
          </p:cNvPr>
          <p:cNvSpPr/>
          <p:nvPr/>
        </p:nvSpPr>
        <p:spPr>
          <a:xfrm>
            <a:off x="7961564" y="967511"/>
            <a:ext cx="2562082" cy="540854"/>
          </a:xfrm>
          <a:prstGeom prst="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我们的思路</a:t>
            </a:r>
            <a:endParaRPr lang="zh-CN" altLang="en-US" sz="1600" dirty="0">
              <a:solidFill>
                <a:schemeClr val="tx1">
                  <a:lumMod val="50000"/>
                </a:schemeClr>
              </a:solidFill>
            </a:endParaRPr>
          </a:p>
        </p:txBody>
      </p:sp>
      <p:sp>
        <p:nvSpPr>
          <p:cNvPr id="20" name="箭头: 右 19">
            <a:extLst>
              <a:ext uri="{FF2B5EF4-FFF2-40B4-BE49-F238E27FC236}">
                <a16:creationId xmlns:a16="http://schemas.microsoft.com/office/drawing/2014/main" id="{03E986F1-B7A1-4C4E-83A5-C08CD60DE9E2}"/>
              </a:ext>
            </a:extLst>
          </p:cNvPr>
          <p:cNvSpPr/>
          <p:nvPr/>
        </p:nvSpPr>
        <p:spPr>
          <a:xfrm rot="7055966">
            <a:off x="8223781" y="2541722"/>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矩形 23">
            <a:extLst>
              <a:ext uri="{FF2B5EF4-FFF2-40B4-BE49-F238E27FC236}">
                <a16:creationId xmlns:a16="http://schemas.microsoft.com/office/drawing/2014/main" id="{2BFE25BE-0EA9-44AA-A40B-84B3F39B6775}"/>
              </a:ext>
            </a:extLst>
          </p:cNvPr>
          <p:cNvSpPr/>
          <p:nvPr/>
        </p:nvSpPr>
        <p:spPr>
          <a:xfrm>
            <a:off x="7961563" y="1820856"/>
            <a:ext cx="2562082"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通过编辑模型来满足多轮对话过程中的需求</a:t>
            </a:r>
            <a:endParaRPr lang="zh-CN" altLang="en-US" sz="1600" dirty="0">
              <a:solidFill>
                <a:schemeClr val="tx1">
                  <a:lumMod val="50000"/>
                </a:schemeClr>
              </a:solidFill>
            </a:endParaRPr>
          </a:p>
        </p:txBody>
      </p:sp>
      <p:sp>
        <p:nvSpPr>
          <p:cNvPr id="10" name="内容区域">
            <a:extLst>
              <a:ext uri="{FF2B5EF4-FFF2-40B4-BE49-F238E27FC236}">
                <a16:creationId xmlns:a16="http://schemas.microsoft.com/office/drawing/2014/main" id="{1F71522A-814D-46B5-B5F1-1E282C9F306A}"/>
              </a:ext>
            </a:extLst>
          </p:cNvPr>
          <p:cNvSpPr/>
          <p:nvPr/>
        </p:nvSpPr>
        <p:spPr>
          <a:xfrm>
            <a:off x="405419" y="1439014"/>
            <a:ext cx="6406590"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具体场景：</a:t>
            </a:r>
            <a:endParaRPr lang="en-US" altLang="zh-CN" sz="1400" b="1" dirty="0"/>
          </a:p>
          <a:p>
            <a:pPr marL="342900" lvl="0" indent="-342900">
              <a:lnSpc>
                <a:spcPct val="150000"/>
              </a:lnSpc>
              <a:buFont typeface="+mj-lt"/>
              <a:buAutoNum type="arabicPeriod"/>
              <a:defRPr/>
            </a:pPr>
            <a:r>
              <a:rPr lang="zh-CN" altLang="en-US" sz="1400" dirty="0"/>
              <a:t>用户可能个性化的需求，例如代码格式。如果提炼出这点，并满足该需求</a:t>
            </a:r>
            <a:endParaRPr lang="en-US" altLang="zh-CN" sz="1400" dirty="0"/>
          </a:p>
          <a:p>
            <a:pPr marL="342900" lvl="0" indent="-342900">
              <a:lnSpc>
                <a:spcPct val="150000"/>
              </a:lnSpc>
              <a:buFont typeface="+mj-lt"/>
              <a:buAutoNum type="arabicPeriod"/>
              <a:defRPr/>
            </a:pPr>
            <a:r>
              <a:rPr lang="zh-CN" altLang="en-US" sz="1400" dirty="0"/>
              <a:t>用户在多轮对话过程中，可能对之前的结果存在不满意，如何快速调整</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现有做法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把上述信息做为</a:t>
            </a:r>
            <a:r>
              <a:rPr lang="en-US" altLang="zh-CN" sz="1400" dirty="0"/>
              <a:t>prompt</a:t>
            </a:r>
            <a:r>
              <a:rPr lang="zh-CN" altLang="en-US" sz="1400" dirty="0"/>
              <a:t>输入，让大模型重新回答</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存在问题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en-US" altLang="zh-CN" sz="1400" dirty="0"/>
              <a:t>prompt</a:t>
            </a:r>
            <a:r>
              <a:rPr lang="zh-CN" altLang="en-US" sz="1400" dirty="0"/>
              <a:t>长度受限，有些信息难以准确捕捉</a:t>
            </a:r>
            <a:endParaRPr lang="en-US" altLang="zh-CN" sz="1400" dirty="0"/>
          </a:p>
          <a:p>
            <a:pPr marL="285750" lvl="0" indent="-285750">
              <a:lnSpc>
                <a:spcPct val="150000"/>
              </a:lnSpc>
              <a:buFont typeface="Wingdings" panose="05000000000000000000" pitchFamily="2" charset="2"/>
              <a:buChar char="l"/>
              <a:defRPr/>
            </a:pPr>
            <a:r>
              <a:rPr lang="zh-CN" altLang="en-US" sz="1400" dirty="0"/>
              <a:t>用户描述模糊情况下，需要迭代的次数多才能准确回答</a:t>
            </a:r>
            <a:endParaRPr lang="en-US" altLang="zh-CN" sz="1400" dirty="0"/>
          </a:p>
        </p:txBody>
      </p:sp>
      <p:sp>
        <p:nvSpPr>
          <p:cNvPr id="11" name="矩形 10">
            <a:extLst>
              <a:ext uri="{FF2B5EF4-FFF2-40B4-BE49-F238E27FC236}">
                <a16:creationId xmlns:a16="http://schemas.microsoft.com/office/drawing/2014/main" id="{FE4F916C-69B6-49DB-94BA-28AAC16ED34E}"/>
              </a:ext>
            </a:extLst>
          </p:cNvPr>
          <p:cNvSpPr/>
          <p:nvPr/>
        </p:nvSpPr>
        <p:spPr>
          <a:xfrm>
            <a:off x="6760883" y="3016720"/>
            <a:ext cx="2083889"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信息能提炼成三元组</a:t>
            </a:r>
            <a:endParaRPr lang="zh-CN" altLang="en-US" sz="1600" dirty="0">
              <a:solidFill>
                <a:schemeClr val="tx1">
                  <a:lumMod val="50000"/>
                </a:schemeClr>
              </a:solidFill>
            </a:endParaRPr>
          </a:p>
        </p:txBody>
      </p:sp>
      <p:sp>
        <p:nvSpPr>
          <p:cNvPr id="12" name="矩形 11">
            <a:extLst>
              <a:ext uri="{FF2B5EF4-FFF2-40B4-BE49-F238E27FC236}">
                <a16:creationId xmlns:a16="http://schemas.microsoft.com/office/drawing/2014/main" id="{A0BB2F79-8B88-464D-A17C-AB91AC5BF5FA}"/>
              </a:ext>
            </a:extLst>
          </p:cNvPr>
          <p:cNvSpPr/>
          <p:nvPr/>
        </p:nvSpPr>
        <p:spPr>
          <a:xfrm>
            <a:off x="9614212" y="3016457"/>
            <a:ext cx="2308608"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信息难以提炼成三元组</a:t>
            </a:r>
            <a:endParaRPr lang="zh-CN" altLang="en-US" sz="1600" dirty="0">
              <a:solidFill>
                <a:schemeClr val="tx1">
                  <a:lumMod val="50000"/>
                </a:schemeClr>
              </a:solidFill>
            </a:endParaRPr>
          </a:p>
        </p:txBody>
      </p:sp>
      <p:sp>
        <p:nvSpPr>
          <p:cNvPr id="14" name="箭头: 右 13">
            <a:extLst>
              <a:ext uri="{FF2B5EF4-FFF2-40B4-BE49-F238E27FC236}">
                <a16:creationId xmlns:a16="http://schemas.microsoft.com/office/drawing/2014/main" id="{166FA3B5-7389-4C3D-BE27-07AA42C3292E}"/>
              </a:ext>
            </a:extLst>
          </p:cNvPr>
          <p:cNvSpPr/>
          <p:nvPr/>
        </p:nvSpPr>
        <p:spPr>
          <a:xfrm rot="5400000">
            <a:off x="7551987" y="371795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箭头: 右 14">
            <a:extLst>
              <a:ext uri="{FF2B5EF4-FFF2-40B4-BE49-F238E27FC236}">
                <a16:creationId xmlns:a16="http://schemas.microsoft.com/office/drawing/2014/main" id="{77343E54-20F8-40C1-8493-009C836E6665}"/>
              </a:ext>
            </a:extLst>
          </p:cNvPr>
          <p:cNvSpPr/>
          <p:nvPr/>
        </p:nvSpPr>
        <p:spPr>
          <a:xfrm rot="4245537">
            <a:off x="9902579" y="252832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箭头: 右 15">
            <a:extLst>
              <a:ext uri="{FF2B5EF4-FFF2-40B4-BE49-F238E27FC236}">
                <a16:creationId xmlns:a16="http://schemas.microsoft.com/office/drawing/2014/main" id="{AA3797ED-1758-441D-97CB-2C16D61EEEE9}"/>
              </a:ext>
            </a:extLst>
          </p:cNvPr>
          <p:cNvSpPr/>
          <p:nvPr/>
        </p:nvSpPr>
        <p:spPr>
          <a:xfrm rot="5400000">
            <a:off x="10534374" y="372474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矩形 16">
            <a:extLst>
              <a:ext uri="{FF2B5EF4-FFF2-40B4-BE49-F238E27FC236}">
                <a16:creationId xmlns:a16="http://schemas.microsoft.com/office/drawing/2014/main" id="{CCD901A0-67B3-4097-826A-6625616C6ABE}"/>
              </a:ext>
            </a:extLst>
          </p:cNvPr>
          <p:cNvSpPr/>
          <p:nvPr/>
        </p:nvSpPr>
        <p:spPr>
          <a:xfrm>
            <a:off x="6683626" y="4360152"/>
            <a:ext cx="2236440"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在多轮对话中模型编辑</a:t>
            </a:r>
            <a:endParaRPr lang="zh-CN" altLang="en-US" sz="1600" dirty="0">
              <a:solidFill>
                <a:schemeClr val="tx1">
                  <a:lumMod val="50000"/>
                </a:schemeClr>
              </a:solidFill>
            </a:endParaRPr>
          </a:p>
        </p:txBody>
      </p:sp>
      <p:sp>
        <p:nvSpPr>
          <p:cNvPr id="18" name="矩形 17">
            <a:extLst>
              <a:ext uri="{FF2B5EF4-FFF2-40B4-BE49-F238E27FC236}">
                <a16:creationId xmlns:a16="http://schemas.microsoft.com/office/drawing/2014/main" id="{18008133-9F62-4E60-83BE-06D39E7A2F46}"/>
              </a:ext>
            </a:extLst>
          </p:cNvPr>
          <p:cNvSpPr/>
          <p:nvPr/>
        </p:nvSpPr>
        <p:spPr>
          <a:xfrm>
            <a:off x="9567631" y="4360151"/>
            <a:ext cx="2420508" cy="612947"/>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在多轮对话中用强化学习编辑少量参数</a:t>
            </a:r>
            <a:endParaRPr lang="en-US" altLang="zh-CN" sz="1600" b="1" dirty="0">
              <a:solidFill>
                <a:schemeClr val="tx1">
                  <a:lumMod val="50000"/>
                </a:schemeClr>
              </a:solidFill>
            </a:endParaRPr>
          </a:p>
        </p:txBody>
      </p:sp>
    </p:spTree>
    <p:extLst>
      <p:ext uri="{BB962C8B-B14F-4D97-AF65-F5344CB8AC3E}">
        <p14:creationId xmlns:p14="http://schemas.microsoft.com/office/powerpoint/2010/main" val="42466725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17494" y="280913"/>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我们的做法：</a:t>
            </a:r>
            <a:r>
              <a:rPr lang="zh-CN" altLang="en-US" sz="2000" b="1" dirty="0">
                <a:solidFill>
                  <a:srgbClr val="0060FF"/>
                </a:solidFill>
                <a:latin typeface="腾讯体 W7" panose="020C08030202040F0204" pitchFamily="34" charset="-122"/>
                <a:ea typeface="腾讯体 W7" panose="020C08030202040F0204" pitchFamily="34" charset="-122"/>
                <a:sym typeface="+mn-ea"/>
              </a:rPr>
              <a:t>利用用户历史对话信息 极低成本编辑模型</a:t>
            </a:r>
            <a:endParaRPr lang="zh-CN" altLang="en-US" sz="20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参数更新的大小 并非直接的梯度计算 而是通过理论计算获得</a:t>
            </a:r>
            <a:endParaRPr lang="en-US" altLang="zh-CN" sz="2400" b="1" dirty="0">
              <a:solidFill>
                <a:srgbClr val="FFFFFF"/>
              </a:solidFill>
              <a:latin typeface="Helvetica Neue Medium"/>
              <a:ea typeface="Helvetica Neue Medium"/>
              <a:cs typeface="Helvetica Neue Medium"/>
              <a:sym typeface="Helvetica Neue Medium"/>
            </a:endParaRPr>
          </a:p>
        </p:txBody>
      </p:sp>
      <p:sp>
        <p:nvSpPr>
          <p:cNvPr id="19" name="矩形 18">
            <a:extLst>
              <a:ext uri="{FF2B5EF4-FFF2-40B4-BE49-F238E27FC236}">
                <a16:creationId xmlns:a16="http://schemas.microsoft.com/office/drawing/2014/main" id="{D7ECA49F-A14F-493D-9000-9DFF55A8822D}"/>
              </a:ext>
            </a:extLst>
          </p:cNvPr>
          <p:cNvSpPr/>
          <p:nvPr/>
        </p:nvSpPr>
        <p:spPr>
          <a:xfrm>
            <a:off x="9426057" y="941813"/>
            <a:ext cx="2562082" cy="540854"/>
          </a:xfrm>
          <a:prstGeom prst="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我们的思路</a:t>
            </a:r>
            <a:endParaRPr lang="zh-CN" altLang="en-US" sz="1600" dirty="0">
              <a:solidFill>
                <a:schemeClr val="tx1">
                  <a:lumMod val="50000"/>
                </a:schemeClr>
              </a:solidFill>
            </a:endParaRPr>
          </a:p>
        </p:txBody>
      </p:sp>
      <p:sp>
        <p:nvSpPr>
          <p:cNvPr id="24" name="矩形 23">
            <a:extLst>
              <a:ext uri="{FF2B5EF4-FFF2-40B4-BE49-F238E27FC236}">
                <a16:creationId xmlns:a16="http://schemas.microsoft.com/office/drawing/2014/main" id="{2BFE25BE-0EA9-44AA-A40B-84B3F39B6775}"/>
              </a:ext>
            </a:extLst>
          </p:cNvPr>
          <p:cNvSpPr/>
          <p:nvPr/>
        </p:nvSpPr>
        <p:spPr>
          <a:xfrm>
            <a:off x="9426056" y="1795158"/>
            <a:ext cx="2562082"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通过编辑模型来满足多轮对话过程中的需求</a:t>
            </a:r>
            <a:endParaRPr lang="zh-CN" altLang="en-US" sz="1600" dirty="0">
              <a:solidFill>
                <a:schemeClr val="tx1">
                  <a:lumMod val="50000"/>
                </a:schemeClr>
              </a:solidFill>
            </a:endParaRPr>
          </a:p>
        </p:txBody>
      </p:sp>
      <p:sp>
        <p:nvSpPr>
          <p:cNvPr id="12" name="矩形 11">
            <a:extLst>
              <a:ext uri="{FF2B5EF4-FFF2-40B4-BE49-F238E27FC236}">
                <a16:creationId xmlns:a16="http://schemas.microsoft.com/office/drawing/2014/main" id="{A0BB2F79-8B88-464D-A17C-AB91AC5BF5FA}"/>
              </a:ext>
            </a:extLst>
          </p:cNvPr>
          <p:cNvSpPr/>
          <p:nvPr/>
        </p:nvSpPr>
        <p:spPr>
          <a:xfrm>
            <a:off x="9614212" y="3016457"/>
            <a:ext cx="2308608"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信息难以提炼成三元组</a:t>
            </a:r>
            <a:endParaRPr lang="zh-CN" altLang="en-US" sz="1600" dirty="0">
              <a:solidFill>
                <a:schemeClr val="tx1">
                  <a:lumMod val="50000"/>
                </a:schemeClr>
              </a:solidFill>
            </a:endParaRPr>
          </a:p>
        </p:txBody>
      </p:sp>
      <p:sp>
        <p:nvSpPr>
          <p:cNvPr id="15" name="箭头: 右 14">
            <a:extLst>
              <a:ext uri="{FF2B5EF4-FFF2-40B4-BE49-F238E27FC236}">
                <a16:creationId xmlns:a16="http://schemas.microsoft.com/office/drawing/2014/main" id="{77343E54-20F8-40C1-8493-009C836E6665}"/>
              </a:ext>
            </a:extLst>
          </p:cNvPr>
          <p:cNvSpPr/>
          <p:nvPr/>
        </p:nvSpPr>
        <p:spPr>
          <a:xfrm rot="5400000">
            <a:off x="10561985" y="2493967"/>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箭头: 右 15">
            <a:extLst>
              <a:ext uri="{FF2B5EF4-FFF2-40B4-BE49-F238E27FC236}">
                <a16:creationId xmlns:a16="http://schemas.microsoft.com/office/drawing/2014/main" id="{AA3797ED-1758-441D-97CB-2C16D61EEEE9}"/>
              </a:ext>
            </a:extLst>
          </p:cNvPr>
          <p:cNvSpPr/>
          <p:nvPr/>
        </p:nvSpPr>
        <p:spPr>
          <a:xfrm rot="5400000">
            <a:off x="10534374" y="372474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矩形 17">
            <a:extLst>
              <a:ext uri="{FF2B5EF4-FFF2-40B4-BE49-F238E27FC236}">
                <a16:creationId xmlns:a16="http://schemas.microsoft.com/office/drawing/2014/main" id="{18008133-9F62-4E60-83BE-06D39E7A2F46}"/>
              </a:ext>
            </a:extLst>
          </p:cNvPr>
          <p:cNvSpPr/>
          <p:nvPr/>
        </p:nvSpPr>
        <p:spPr>
          <a:xfrm>
            <a:off x="9567631" y="4360151"/>
            <a:ext cx="2420508" cy="612947"/>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在多轮对话中用强化学习编辑少量参数</a:t>
            </a:r>
            <a:endParaRPr lang="en-US" altLang="zh-CN" sz="1600" b="1" dirty="0">
              <a:solidFill>
                <a:schemeClr val="tx1">
                  <a:lumMod val="50000"/>
                </a:schemeClr>
              </a:solidFill>
            </a:endParaRPr>
          </a:p>
        </p:txBody>
      </p:sp>
      <p:pic>
        <p:nvPicPr>
          <p:cNvPr id="3" name="图片 2">
            <a:extLst>
              <a:ext uri="{FF2B5EF4-FFF2-40B4-BE49-F238E27FC236}">
                <a16:creationId xmlns:a16="http://schemas.microsoft.com/office/drawing/2014/main" id="{2DCAB0B7-4613-46DB-9093-EE1A7F820764}"/>
              </a:ext>
            </a:extLst>
          </p:cNvPr>
          <p:cNvPicPr>
            <a:picLocks noChangeAspect="1"/>
          </p:cNvPicPr>
          <p:nvPr/>
        </p:nvPicPr>
        <p:blipFill>
          <a:blip r:embed="rId3"/>
          <a:stretch>
            <a:fillRect/>
          </a:stretch>
        </p:blipFill>
        <p:spPr>
          <a:xfrm>
            <a:off x="395924" y="821767"/>
            <a:ext cx="6548812" cy="4894375"/>
          </a:xfrm>
          <a:prstGeom prst="rect">
            <a:avLst/>
          </a:prstGeom>
        </p:spPr>
      </p:pic>
    </p:spTree>
    <p:extLst>
      <p:ext uri="{BB962C8B-B14F-4D97-AF65-F5344CB8AC3E}">
        <p14:creationId xmlns:p14="http://schemas.microsoft.com/office/powerpoint/2010/main" val="2411283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17494" y="280913"/>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我们的做法：</a:t>
            </a:r>
            <a:r>
              <a:rPr lang="zh-CN" altLang="en-US" sz="2000" b="1" dirty="0">
                <a:solidFill>
                  <a:srgbClr val="0060FF"/>
                </a:solidFill>
                <a:latin typeface="腾讯体 W7" panose="020C08030202040F0204" pitchFamily="34" charset="-122"/>
                <a:ea typeface="腾讯体 W7" panose="020C08030202040F0204" pitchFamily="34" charset="-122"/>
                <a:sym typeface="+mn-ea"/>
              </a:rPr>
              <a:t>利用用户历史对话信息 极低成本编辑模型</a:t>
            </a:r>
            <a:endParaRPr lang="zh-CN" altLang="en-US" sz="20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609744" y="574331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相比</a:t>
            </a:r>
            <a:r>
              <a:rPr lang="en-US" altLang="zh-CN" sz="2400" b="1" dirty="0">
                <a:solidFill>
                  <a:srgbClr val="FFFFFF"/>
                </a:solidFill>
                <a:latin typeface="Helvetica Neue Medium"/>
                <a:ea typeface="Helvetica Neue Medium"/>
                <a:cs typeface="Helvetica Neue Medium"/>
                <a:sym typeface="Helvetica Neue Medium"/>
              </a:rPr>
              <a:t>prompt</a:t>
            </a:r>
            <a:r>
              <a:rPr lang="zh-CN" altLang="en-US" sz="2400" b="1" dirty="0">
                <a:solidFill>
                  <a:srgbClr val="FFFFFF"/>
                </a:solidFill>
                <a:latin typeface="Helvetica Neue Medium"/>
                <a:ea typeface="Helvetica Neue Medium"/>
                <a:cs typeface="Helvetica Neue Medium"/>
                <a:sym typeface="Helvetica Neue Medium"/>
              </a:rPr>
              <a:t>的做法正确率有明显提升</a:t>
            </a:r>
            <a:endParaRPr lang="en-US" altLang="zh-CN" sz="2400" b="1" dirty="0">
              <a:solidFill>
                <a:srgbClr val="FFFFFF"/>
              </a:solidFill>
              <a:latin typeface="Helvetica Neue Medium"/>
              <a:ea typeface="Helvetica Neue Medium"/>
              <a:cs typeface="Helvetica Neue Medium"/>
              <a:sym typeface="Helvetica Neue Medium"/>
            </a:endParaRPr>
          </a:p>
        </p:txBody>
      </p:sp>
      <p:sp>
        <p:nvSpPr>
          <p:cNvPr id="19" name="矩形 18">
            <a:extLst>
              <a:ext uri="{FF2B5EF4-FFF2-40B4-BE49-F238E27FC236}">
                <a16:creationId xmlns:a16="http://schemas.microsoft.com/office/drawing/2014/main" id="{D7ECA49F-A14F-493D-9000-9DFF55A8822D}"/>
              </a:ext>
            </a:extLst>
          </p:cNvPr>
          <p:cNvSpPr/>
          <p:nvPr/>
        </p:nvSpPr>
        <p:spPr>
          <a:xfrm>
            <a:off x="9426057" y="941813"/>
            <a:ext cx="2562082" cy="540854"/>
          </a:xfrm>
          <a:prstGeom prst="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我们的思路</a:t>
            </a:r>
            <a:endParaRPr lang="zh-CN" altLang="en-US" sz="1600" dirty="0">
              <a:solidFill>
                <a:schemeClr val="tx1">
                  <a:lumMod val="50000"/>
                </a:schemeClr>
              </a:solidFill>
            </a:endParaRPr>
          </a:p>
        </p:txBody>
      </p:sp>
      <p:sp>
        <p:nvSpPr>
          <p:cNvPr id="24" name="矩形 23">
            <a:extLst>
              <a:ext uri="{FF2B5EF4-FFF2-40B4-BE49-F238E27FC236}">
                <a16:creationId xmlns:a16="http://schemas.microsoft.com/office/drawing/2014/main" id="{2BFE25BE-0EA9-44AA-A40B-84B3F39B6775}"/>
              </a:ext>
            </a:extLst>
          </p:cNvPr>
          <p:cNvSpPr/>
          <p:nvPr/>
        </p:nvSpPr>
        <p:spPr>
          <a:xfrm>
            <a:off x="9426056" y="1795158"/>
            <a:ext cx="2562082"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通过编辑模型来满足多轮对话过程中的需求</a:t>
            </a:r>
            <a:endParaRPr lang="zh-CN" altLang="en-US" sz="1600" dirty="0">
              <a:solidFill>
                <a:schemeClr val="tx1">
                  <a:lumMod val="50000"/>
                </a:schemeClr>
              </a:solidFill>
            </a:endParaRPr>
          </a:p>
        </p:txBody>
      </p:sp>
      <p:sp>
        <p:nvSpPr>
          <p:cNvPr id="12" name="矩形 11">
            <a:extLst>
              <a:ext uri="{FF2B5EF4-FFF2-40B4-BE49-F238E27FC236}">
                <a16:creationId xmlns:a16="http://schemas.microsoft.com/office/drawing/2014/main" id="{A0BB2F79-8B88-464D-A17C-AB91AC5BF5FA}"/>
              </a:ext>
            </a:extLst>
          </p:cNvPr>
          <p:cNvSpPr/>
          <p:nvPr/>
        </p:nvSpPr>
        <p:spPr>
          <a:xfrm>
            <a:off x="9614212" y="3016457"/>
            <a:ext cx="2308608" cy="540854"/>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信息难以提炼成三元组</a:t>
            </a:r>
            <a:endParaRPr lang="zh-CN" altLang="en-US" sz="1600" dirty="0">
              <a:solidFill>
                <a:schemeClr val="tx1">
                  <a:lumMod val="50000"/>
                </a:schemeClr>
              </a:solidFill>
            </a:endParaRPr>
          </a:p>
        </p:txBody>
      </p:sp>
      <p:sp>
        <p:nvSpPr>
          <p:cNvPr id="15" name="箭头: 右 14">
            <a:extLst>
              <a:ext uri="{FF2B5EF4-FFF2-40B4-BE49-F238E27FC236}">
                <a16:creationId xmlns:a16="http://schemas.microsoft.com/office/drawing/2014/main" id="{77343E54-20F8-40C1-8493-009C836E6665}"/>
              </a:ext>
            </a:extLst>
          </p:cNvPr>
          <p:cNvSpPr/>
          <p:nvPr/>
        </p:nvSpPr>
        <p:spPr>
          <a:xfrm rot="5400000">
            <a:off x="10561985" y="2493967"/>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箭头: 右 15">
            <a:extLst>
              <a:ext uri="{FF2B5EF4-FFF2-40B4-BE49-F238E27FC236}">
                <a16:creationId xmlns:a16="http://schemas.microsoft.com/office/drawing/2014/main" id="{AA3797ED-1758-441D-97CB-2C16D61EEEE9}"/>
              </a:ext>
            </a:extLst>
          </p:cNvPr>
          <p:cNvSpPr/>
          <p:nvPr/>
        </p:nvSpPr>
        <p:spPr>
          <a:xfrm rot="5400000">
            <a:off x="10534374" y="3724746"/>
            <a:ext cx="431800" cy="387350"/>
          </a:xfrm>
          <a:prstGeom prst="rightArrow">
            <a:avLst/>
          </a:prstGeom>
          <a:solidFill>
            <a:schemeClr val="accent2">
              <a:lumMod val="40000"/>
              <a:lumOff val="60000"/>
            </a:schemeClr>
          </a:solidFill>
          <a:ln w="12700" cap="flat">
            <a:solidFill>
              <a:schemeClr val="accent2">
                <a:lumMod val="75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矩形 17">
            <a:extLst>
              <a:ext uri="{FF2B5EF4-FFF2-40B4-BE49-F238E27FC236}">
                <a16:creationId xmlns:a16="http://schemas.microsoft.com/office/drawing/2014/main" id="{18008133-9F62-4E60-83BE-06D39E7A2F46}"/>
              </a:ext>
            </a:extLst>
          </p:cNvPr>
          <p:cNvSpPr/>
          <p:nvPr/>
        </p:nvSpPr>
        <p:spPr>
          <a:xfrm>
            <a:off x="9567631" y="4360151"/>
            <a:ext cx="2420508" cy="612947"/>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schemeClr>
                </a:solidFill>
              </a:rPr>
              <a:t>在多轮对话中用强化学习编辑少量参数</a:t>
            </a:r>
            <a:endParaRPr lang="en-US" altLang="zh-CN" sz="1600" b="1" dirty="0">
              <a:solidFill>
                <a:schemeClr val="tx1">
                  <a:lumMod val="50000"/>
                </a:schemeClr>
              </a:solidFill>
            </a:endParaRPr>
          </a:p>
        </p:txBody>
      </p:sp>
      <p:pic>
        <p:nvPicPr>
          <p:cNvPr id="4" name="图片 3">
            <a:extLst>
              <a:ext uri="{FF2B5EF4-FFF2-40B4-BE49-F238E27FC236}">
                <a16:creationId xmlns:a16="http://schemas.microsoft.com/office/drawing/2014/main" id="{A988BA3C-ED7B-4BE6-B4FA-56474A55340F}"/>
              </a:ext>
            </a:extLst>
          </p:cNvPr>
          <p:cNvPicPr>
            <a:picLocks noChangeAspect="1"/>
          </p:cNvPicPr>
          <p:nvPr/>
        </p:nvPicPr>
        <p:blipFill>
          <a:blip r:embed="rId3"/>
          <a:stretch>
            <a:fillRect/>
          </a:stretch>
        </p:blipFill>
        <p:spPr>
          <a:xfrm>
            <a:off x="135266" y="971947"/>
            <a:ext cx="8818826" cy="4386258"/>
          </a:xfrm>
          <a:prstGeom prst="rect">
            <a:avLst/>
          </a:prstGeom>
        </p:spPr>
      </p:pic>
    </p:spTree>
    <p:extLst>
      <p:ext uri="{BB962C8B-B14F-4D97-AF65-F5344CB8AC3E}">
        <p14:creationId xmlns:p14="http://schemas.microsoft.com/office/powerpoint/2010/main" val="29114836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形状"/>
          <p:cNvSpPr/>
          <p:nvPr/>
        </p:nvSpPr>
        <p:spPr>
          <a:xfrm>
            <a:off x="635" y="-9525"/>
            <a:ext cx="12200890" cy="6857365"/>
          </a:xfrm>
          <a:prstGeom prst="rect">
            <a:avLst/>
          </a:prstGeom>
          <a:solidFill>
            <a:srgbClr val="0052D9"/>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83" name="正方形"/>
          <p:cNvSpPr/>
          <p:nvPr/>
        </p:nvSpPr>
        <p:spPr>
          <a:xfrm>
            <a:off x="1115937" y="2114688"/>
            <a:ext cx="1193677" cy="1193676"/>
          </a:xfrm>
          <a:prstGeom prst="rect">
            <a:avLst/>
          </a:prstGeom>
          <a:solidFill>
            <a:srgbClr val="FFFFFF">
              <a:alpha val="9876"/>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4" name="正方形"/>
          <p:cNvSpPr/>
          <p:nvPr/>
        </p:nvSpPr>
        <p:spPr>
          <a:xfrm>
            <a:off x="-7921" y="2435002"/>
            <a:ext cx="1987999" cy="1987999"/>
          </a:xfrm>
          <a:prstGeom prst="rect">
            <a:avLst/>
          </a:prstGeom>
          <a:solidFill>
            <a:srgbClr val="FFFFFF"/>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6" name="01"/>
          <p:cNvSpPr txBox="1"/>
          <p:nvPr/>
        </p:nvSpPr>
        <p:spPr>
          <a:xfrm>
            <a:off x="141475" y="3139226"/>
            <a:ext cx="1832666" cy="738505"/>
          </a:xfrm>
          <a:prstGeom prst="rect">
            <a:avLst/>
          </a:prstGeom>
          <a:ln w="12700">
            <a:miter lim="400000"/>
          </a:ln>
        </p:spPr>
        <p:txBody>
          <a:bodyPr wrap="square" lIns="0" tIns="0" rIns="0" bIns="0" anchor="ctr">
            <a:spAutoFit/>
          </a:bodyPr>
          <a:lstStyle>
            <a:lvl1pPr algn="l" defTabSz="457200">
              <a:lnSpc>
                <a:spcPct val="80000"/>
              </a:lnSpc>
              <a:defRPr sz="20000" b="0">
                <a:solidFill>
                  <a:schemeClr val="accent1">
                    <a:hueOff val="848127"/>
                    <a:lumOff val="-2941"/>
                  </a:schemeClr>
                </a:solidFill>
                <a:latin typeface="+mn-lt"/>
                <a:ea typeface="+mn-ea"/>
                <a:cs typeface="+mn-cs"/>
                <a:sym typeface="腾讯体 W7" panose="020C08030202040F0204" pitchFamily="34" charset="-122"/>
              </a:defRPr>
            </a:lvl1pPr>
          </a:lstStyle>
          <a:p>
            <a:pPr marL="0" marR="0" lvl="0" indent="0" algn="l" defTabSz="457200" rtl="0" eaLnBrk="1" fontAlgn="auto" latinLnBrk="0" hangingPunct="0">
              <a:lnSpc>
                <a:spcPct val="80000"/>
              </a:lnSpc>
              <a:spcBef>
                <a:spcPts val="0"/>
              </a:spcBef>
              <a:spcAft>
                <a:spcPts val="0"/>
              </a:spcAft>
              <a:buClrTx/>
              <a:buSzTx/>
              <a:buFontTx/>
              <a:buNone/>
              <a:defRPr/>
            </a:pPr>
            <a:r>
              <a:rPr kumimoji="0" lang="zh-CN" altLang="en-US"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目录</a:t>
            </a:r>
            <a:endParaRPr kumimoji="0"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p:txBody>
      </p:sp>
      <p:sp>
        <p:nvSpPr>
          <p:cNvPr id="287" name="正方形"/>
          <p:cNvSpPr/>
          <p:nvPr/>
        </p:nvSpPr>
        <p:spPr>
          <a:xfrm>
            <a:off x="1782902" y="4197493"/>
            <a:ext cx="526773" cy="526773"/>
          </a:xfrm>
          <a:prstGeom prst="rect">
            <a:avLst/>
          </a:prstGeom>
          <a:solidFill>
            <a:srgbClr val="FFFFFF">
              <a:alpha val="49687"/>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章节标题文本，100磅"/>
          <p:cNvSpPr txBox="1"/>
          <p:nvPr/>
        </p:nvSpPr>
        <p:spPr>
          <a:xfrm>
            <a:off x="3200401" y="2891467"/>
            <a:ext cx="6846794" cy="896015"/>
          </a:xfrm>
          <a:prstGeom prst="rect">
            <a:avLst/>
          </a:prstGeom>
          <a:noFill/>
          <a:ln w="12700">
            <a:noFill/>
            <a:miter lim="400000"/>
          </a:ln>
          <a:extLst>
            <a:ext uri="{909E8E84-426E-40DD-AFC4-6F175D3DCCD1}">
              <a14:hiddenFill xmlns:a14="http://schemas.microsoft.com/office/drawing/2010/main">
                <a:solidFill>
                  <a:schemeClr val="dk2"/>
                </a:solidFill>
              </a14:hiddenFill>
            </a:ext>
          </a:extLst>
        </p:spPr>
        <p:style>
          <a:lnRef idx="0">
            <a:scrgbClr r="0" g="0" b="0"/>
          </a:lnRef>
          <a:fillRef idx="1001">
            <a:schemeClr val="dk2"/>
          </a:fillRef>
          <a:effectRef idx="0">
            <a:scrgbClr r="0" g="0" b="0"/>
          </a:effectRef>
          <a:fontRef idx="major"/>
        </p:style>
        <p:txBody>
          <a:bodyPr wrap="square" lIns="0" tIns="0" rIns="0" bIns="0" anchor="ctr">
            <a:spAutoFit/>
          </a:bodyPr>
          <a:lstStyle>
            <a:lvl1pPr algn="l" defTabSz="457200">
              <a:defRPr sz="10000" b="0">
                <a:solidFill>
                  <a:srgbClr val="FFFFFF"/>
                </a:solidFill>
                <a:latin typeface="+mn-lt"/>
                <a:ea typeface="+mn-ea"/>
                <a:cs typeface="+mn-cs"/>
                <a:sym typeface="腾讯体 W7" panose="020C08030202040F0204" pitchFamily="34" charset="-122"/>
              </a:defRPr>
            </a:lvl1pPr>
          </a:lstStyle>
          <a:p>
            <a:pPr marR="0" lvl="0" algn="l" defTabSz="457200" rtl="0" eaLnBrk="1" fontAlgn="auto" latinLnBrk="0" hangingPunct="0">
              <a:lnSpc>
                <a:spcPct val="150000"/>
              </a:lnSpc>
              <a:spcBef>
                <a:spcPts val="0"/>
              </a:spcBef>
              <a:spcAft>
                <a:spcPts val="0"/>
              </a:spcAft>
              <a:buClrTx/>
              <a:buSzTx/>
              <a:defRPr/>
            </a:pPr>
            <a:r>
              <a:rPr kumimoji="0" lang="en-US" altLang="zh-CN"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AI </a:t>
            </a:r>
            <a:r>
              <a:rPr kumimoji="0" lang="zh-CN" altLang="en-US"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结合 科学计算 相关成果 </a:t>
            </a:r>
          </a:p>
        </p:txBody>
      </p:sp>
    </p:spTree>
    <p:extLst>
      <p:ext uri="{BB962C8B-B14F-4D97-AF65-F5344CB8AC3E}">
        <p14:creationId xmlns:p14="http://schemas.microsoft.com/office/powerpoint/2010/main" val="129214134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5" name="矩形: 圆角 4">
            <a:extLst>
              <a:ext uri="{FF2B5EF4-FFF2-40B4-BE49-F238E27FC236}">
                <a16:creationId xmlns:a16="http://schemas.microsoft.com/office/drawing/2014/main" id="{5EF8A602-7DAD-4B10-A8ED-7C23B6F99C23}"/>
              </a:ext>
            </a:extLst>
          </p:cNvPr>
          <p:cNvSpPr/>
          <p:nvPr/>
        </p:nvSpPr>
        <p:spPr>
          <a:xfrm>
            <a:off x="1137336" y="1896594"/>
            <a:ext cx="4513949" cy="2013167"/>
          </a:xfrm>
          <a:prstGeom prst="roundRect">
            <a:avLst/>
          </a:prstGeom>
          <a:solidFill>
            <a:schemeClr val="accent3">
              <a:lumMod val="20000"/>
              <a:lumOff val="80000"/>
              <a:alpha val="3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主要成果产出 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2" name="内容区域">
            <a:extLst>
              <a:ext uri="{FF2B5EF4-FFF2-40B4-BE49-F238E27FC236}">
                <a16:creationId xmlns:a16="http://schemas.microsoft.com/office/drawing/2014/main" id="{C8A0798B-B277-17BE-0981-2945D1528954}"/>
              </a:ext>
            </a:extLst>
          </p:cNvPr>
          <p:cNvSpPr/>
          <p:nvPr/>
        </p:nvSpPr>
        <p:spPr>
          <a:xfrm>
            <a:off x="1118157" y="1896594"/>
            <a:ext cx="4083424" cy="540854"/>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科学计算是一直以来的“卡脖子问题”</a:t>
            </a:r>
            <a:endParaRPr kumimoji="0" lang="en-US" altLang="zh-CN"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en-US" altLang="zh-CN" sz="2800" dirty="0">
                <a:solidFill>
                  <a:srgbClr val="FFFFFF"/>
                </a:solidFill>
                <a:latin typeface="Helvetica Neue Medium"/>
                <a:ea typeface="Helvetica Neue Medium"/>
                <a:cs typeface="Helvetica Neue Medium"/>
                <a:sym typeface="Helvetica Neue Medium"/>
              </a:rPr>
              <a:t>AI</a:t>
            </a: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技术 已被广泛用于 各类</a:t>
            </a:r>
            <a:r>
              <a:rPr lang="zh-CN" altLang="en-US" sz="2800" dirty="0">
                <a:solidFill>
                  <a:srgbClr val="FFFFFF"/>
                </a:solidFill>
                <a:latin typeface="Helvetica Neue Medium"/>
                <a:ea typeface="Helvetica Neue Medium"/>
                <a:cs typeface="Helvetica Neue Medium"/>
                <a:sym typeface="Helvetica Neue Medium"/>
              </a:rPr>
              <a:t>科学计算中</a:t>
            </a:r>
            <a:endPar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关键问题：如何根据具体的科学计算场景，设计针对的</a:t>
            </a:r>
            <a:r>
              <a:rPr lang="en-US" altLang="zh-CN" sz="2400" b="1" dirty="0">
                <a:solidFill>
                  <a:srgbClr val="FFFFFF"/>
                </a:solidFill>
                <a:latin typeface="Helvetica Neue Medium"/>
                <a:ea typeface="Helvetica Neue Medium"/>
                <a:cs typeface="Helvetica Neue Medium"/>
                <a:sym typeface="Helvetica Neue Medium"/>
              </a:rPr>
              <a:t>AI</a:t>
            </a:r>
            <a:r>
              <a:rPr lang="zh-CN" altLang="en-US" sz="2400" b="1" dirty="0">
                <a:solidFill>
                  <a:srgbClr val="FFFFFF"/>
                </a:solidFill>
                <a:latin typeface="Helvetica Neue Medium"/>
                <a:ea typeface="Helvetica Neue Medium"/>
                <a:cs typeface="Helvetica Neue Medium"/>
                <a:sym typeface="Helvetica Neue Medium"/>
              </a:rPr>
              <a:t>结合方式</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533546" y="4148073"/>
            <a:ext cx="11177589" cy="1321191"/>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研究背景</a:t>
            </a:r>
            <a:r>
              <a:rPr lang="zh-CN" altLang="en-US" sz="1400" dirty="0"/>
              <a:t>：科学计算，包括矩阵运算、</a:t>
            </a:r>
            <a:r>
              <a:rPr lang="en-US" altLang="zh-CN" sz="1400" dirty="0"/>
              <a:t>PDE</a:t>
            </a:r>
            <a:r>
              <a:rPr lang="zh-CN" altLang="en-US" sz="1400" dirty="0"/>
              <a:t>求解等，是计算数学领域最基础、最理论的方向之一。长久以来，该方向受到国外公司的压制。</a:t>
            </a:r>
            <a:endParaRPr lang="en-US" altLang="zh-CN" sz="1400" dirty="0"/>
          </a:p>
          <a:p>
            <a:pPr marL="285750" lvl="0" indent="-285750">
              <a:lnSpc>
                <a:spcPct val="150000"/>
              </a:lnSpc>
              <a:buFont typeface="Wingdings" panose="05000000000000000000" pitchFamily="2" charset="2"/>
              <a:buChar char="l"/>
              <a:defRPr/>
            </a:pPr>
            <a:r>
              <a:rPr lang="en-US" altLang="zh-CN" sz="1400" b="1" dirty="0"/>
              <a:t>AI for </a:t>
            </a:r>
            <a:r>
              <a:rPr lang="zh-CN" altLang="en-US" sz="1400" b="1" dirty="0"/>
              <a:t>科学计算</a:t>
            </a:r>
            <a:r>
              <a:rPr lang="zh-CN" altLang="en-US" sz="1400" dirty="0"/>
              <a:t>：传统科学计算常常面临开销大、维数爆炸、参数敏感等问题。如何结合</a:t>
            </a:r>
            <a:r>
              <a:rPr lang="en-US" altLang="zh-CN" sz="1400" dirty="0"/>
              <a:t>AI</a:t>
            </a:r>
            <a:r>
              <a:rPr lang="zh-CN" altLang="en-US" sz="1400" dirty="0"/>
              <a:t>来优化传统科学计算算法成为一个新兴的方向。</a:t>
            </a:r>
            <a:endParaRPr lang="en-US" altLang="zh-CN" sz="1400" dirty="0"/>
          </a:p>
          <a:p>
            <a:pPr marL="285750" lvl="0" indent="-285750">
              <a:lnSpc>
                <a:spcPct val="150000"/>
              </a:lnSpc>
              <a:buFont typeface="Wingdings" panose="05000000000000000000" pitchFamily="2" charset="2"/>
              <a:buChar char="l"/>
              <a:defRPr/>
            </a:pPr>
            <a:r>
              <a:rPr lang="zh-CN" altLang="en-US" sz="1400" b="1" dirty="0"/>
              <a:t>挑战</a:t>
            </a:r>
            <a:r>
              <a:rPr lang="zh-CN" altLang="en-US" sz="1400" dirty="0"/>
              <a:t>：科学计算问题种类繁多，每个问题有自己的特点，如何针对性的和</a:t>
            </a:r>
            <a:r>
              <a:rPr lang="en-US" altLang="zh-CN" sz="1400" dirty="0"/>
              <a:t>AI</a:t>
            </a:r>
            <a:r>
              <a:rPr lang="zh-CN" altLang="en-US" sz="1400" dirty="0"/>
              <a:t>结合？如何做针对的优化处理？是一个现有的挑战。</a:t>
            </a:r>
            <a:endParaRPr lang="en-US" altLang="zh-CN" sz="1400" dirty="0"/>
          </a:p>
        </p:txBody>
      </p:sp>
      <p:pic>
        <p:nvPicPr>
          <p:cNvPr id="4" name="图片 3">
            <a:extLst>
              <a:ext uri="{FF2B5EF4-FFF2-40B4-BE49-F238E27FC236}">
                <a16:creationId xmlns:a16="http://schemas.microsoft.com/office/drawing/2014/main" id="{01A7A103-18B5-497E-8207-58BD52C2E16A}"/>
              </a:ext>
            </a:extLst>
          </p:cNvPr>
          <p:cNvPicPr>
            <a:picLocks noChangeAspect="1"/>
          </p:cNvPicPr>
          <p:nvPr/>
        </p:nvPicPr>
        <p:blipFill>
          <a:blip r:embed="rId3"/>
          <a:stretch>
            <a:fillRect/>
          </a:stretch>
        </p:blipFill>
        <p:spPr>
          <a:xfrm>
            <a:off x="1282933" y="2673453"/>
            <a:ext cx="1126986" cy="822769"/>
          </a:xfrm>
          <a:prstGeom prst="rect">
            <a:avLst/>
          </a:prstGeom>
        </p:spPr>
      </p:pic>
      <p:sp>
        <p:nvSpPr>
          <p:cNvPr id="14" name="内容区域">
            <a:extLst>
              <a:ext uri="{FF2B5EF4-FFF2-40B4-BE49-F238E27FC236}">
                <a16:creationId xmlns:a16="http://schemas.microsoft.com/office/drawing/2014/main" id="{2B0D5EA3-7EE7-41F8-9C2D-26AA4CC95496}"/>
              </a:ext>
            </a:extLst>
          </p:cNvPr>
          <p:cNvSpPr/>
          <p:nvPr/>
        </p:nvSpPr>
        <p:spPr>
          <a:xfrm>
            <a:off x="1421154" y="2230934"/>
            <a:ext cx="850545" cy="540854"/>
          </a:xfrm>
          <a:prstGeom prst="rect">
            <a:avLst/>
          </a:prstGeom>
          <a:ln w="38100">
            <a:noFill/>
            <a:custDash>
              <a:ds d="600000" sp="600000"/>
            </a:custDash>
            <a:miter lim="400000"/>
          </a:ln>
        </p:spPr>
        <p:txBody>
          <a:bodyPr lIns="50800" tIns="50800" rIns="50800" bIns="50800" anchor="t"/>
          <a:lstStyle/>
          <a:p>
            <a:pPr marR="0" lvl="0" algn="l" defTabSz="914400" rtl="0" eaLnBrk="1" fontAlgn="auto" latinLnBrk="0" hangingPunct="1">
              <a:lnSpc>
                <a:spcPct val="150000"/>
              </a:lnSpc>
              <a:spcBef>
                <a:spcPts val="0"/>
              </a:spcBef>
              <a:spcAft>
                <a:spcPts val="0"/>
              </a:spcAft>
              <a:buClrTx/>
              <a:buSzTx/>
              <a:defRPr/>
            </a:pP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矩阵计算</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sp>
        <p:nvSpPr>
          <p:cNvPr id="15" name="内容区域">
            <a:extLst>
              <a:ext uri="{FF2B5EF4-FFF2-40B4-BE49-F238E27FC236}">
                <a16:creationId xmlns:a16="http://schemas.microsoft.com/office/drawing/2014/main" id="{B0D144A1-20D3-40BF-A953-C992D02EC7FC}"/>
              </a:ext>
            </a:extLst>
          </p:cNvPr>
          <p:cNvSpPr/>
          <p:nvPr/>
        </p:nvSpPr>
        <p:spPr>
          <a:xfrm>
            <a:off x="3023517" y="2214173"/>
            <a:ext cx="1863267" cy="540854"/>
          </a:xfrm>
          <a:prstGeom prst="rect">
            <a:avLst/>
          </a:prstGeom>
          <a:ln w="38100">
            <a:noFill/>
            <a:custDash>
              <a:ds d="600000" sp="600000"/>
            </a:custDash>
            <a:miter lim="400000"/>
          </a:ln>
        </p:spPr>
        <p:txBody>
          <a:bodyPr lIns="50800" tIns="50800" rIns="50800" bIns="50800" anchor="t"/>
          <a:lstStyle/>
          <a:p>
            <a:pPr marR="0" lvl="0" algn="l" defTabSz="914400" rtl="0" eaLnBrk="1" fontAlgn="auto" latinLnBrk="0" hangingPunct="1">
              <a:lnSpc>
                <a:spcPct val="150000"/>
              </a:lnSpc>
              <a:spcBef>
                <a:spcPts val="0"/>
              </a:spcBef>
              <a:spcAft>
                <a:spcPts val="0"/>
              </a:spcAft>
              <a:buClrTx/>
              <a:buSzTx/>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物理仿真</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68CD3E11-A50C-4E7D-94EC-2808E49CD8DD}"/>
              </a:ext>
            </a:extLst>
          </p:cNvPr>
          <p:cNvPicPr>
            <a:picLocks noChangeAspect="1"/>
          </p:cNvPicPr>
          <p:nvPr/>
        </p:nvPicPr>
        <p:blipFill>
          <a:blip r:embed="rId4"/>
          <a:stretch>
            <a:fillRect/>
          </a:stretch>
        </p:blipFill>
        <p:spPr>
          <a:xfrm>
            <a:off x="2701232" y="2658892"/>
            <a:ext cx="1501238" cy="306912"/>
          </a:xfrm>
          <a:prstGeom prst="rect">
            <a:avLst/>
          </a:prstGeom>
        </p:spPr>
      </p:pic>
      <p:pic>
        <p:nvPicPr>
          <p:cNvPr id="17" name="图片 16">
            <a:extLst>
              <a:ext uri="{FF2B5EF4-FFF2-40B4-BE49-F238E27FC236}">
                <a16:creationId xmlns:a16="http://schemas.microsoft.com/office/drawing/2014/main" id="{7E4C1229-9921-46B5-AF57-FE8E4B88F351}"/>
              </a:ext>
            </a:extLst>
          </p:cNvPr>
          <p:cNvPicPr>
            <a:picLocks noChangeAspect="1"/>
          </p:cNvPicPr>
          <p:nvPr/>
        </p:nvPicPr>
        <p:blipFill>
          <a:blip r:embed="rId5"/>
          <a:stretch>
            <a:fillRect/>
          </a:stretch>
        </p:blipFill>
        <p:spPr>
          <a:xfrm>
            <a:off x="2812382" y="3017252"/>
            <a:ext cx="1200661" cy="585753"/>
          </a:xfrm>
          <a:prstGeom prst="rect">
            <a:avLst/>
          </a:prstGeom>
        </p:spPr>
      </p:pic>
      <p:sp>
        <p:nvSpPr>
          <p:cNvPr id="18" name="矩形: 圆角 17">
            <a:extLst>
              <a:ext uri="{FF2B5EF4-FFF2-40B4-BE49-F238E27FC236}">
                <a16:creationId xmlns:a16="http://schemas.microsoft.com/office/drawing/2014/main" id="{5C7F8F7B-9FD5-4DA9-95A6-252EBF92B840}"/>
              </a:ext>
            </a:extLst>
          </p:cNvPr>
          <p:cNvSpPr/>
          <p:nvPr/>
        </p:nvSpPr>
        <p:spPr>
          <a:xfrm>
            <a:off x="6565332" y="1886489"/>
            <a:ext cx="4707271" cy="2023272"/>
          </a:xfrm>
          <a:prstGeom prst="roundRect">
            <a:avLst/>
          </a:prstGeom>
          <a:solidFill>
            <a:schemeClr val="accent3">
              <a:lumMod val="20000"/>
              <a:lumOff val="80000"/>
              <a:alpha val="3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9" name="图片 18">
            <a:extLst>
              <a:ext uri="{FF2B5EF4-FFF2-40B4-BE49-F238E27FC236}">
                <a16:creationId xmlns:a16="http://schemas.microsoft.com/office/drawing/2014/main" id="{5A48B537-DBD2-4520-9B2B-66314AD7886D}"/>
              </a:ext>
            </a:extLst>
          </p:cNvPr>
          <p:cNvPicPr>
            <a:picLocks noChangeAspect="1"/>
          </p:cNvPicPr>
          <p:nvPr/>
        </p:nvPicPr>
        <p:blipFill>
          <a:blip r:embed="rId6"/>
          <a:stretch>
            <a:fillRect/>
          </a:stretch>
        </p:blipFill>
        <p:spPr>
          <a:xfrm>
            <a:off x="6598277" y="2345570"/>
            <a:ext cx="2365011" cy="540855"/>
          </a:xfrm>
          <a:prstGeom prst="rect">
            <a:avLst/>
          </a:prstGeom>
        </p:spPr>
      </p:pic>
      <p:pic>
        <p:nvPicPr>
          <p:cNvPr id="20" name="图片 19">
            <a:extLst>
              <a:ext uri="{FF2B5EF4-FFF2-40B4-BE49-F238E27FC236}">
                <a16:creationId xmlns:a16="http://schemas.microsoft.com/office/drawing/2014/main" id="{60A947EE-CAE2-40DD-9AF7-1DE116490F9E}"/>
              </a:ext>
            </a:extLst>
          </p:cNvPr>
          <p:cNvPicPr>
            <a:picLocks noChangeAspect="1"/>
          </p:cNvPicPr>
          <p:nvPr/>
        </p:nvPicPr>
        <p:blipFill>
          <a:blip r:embed="rId7"/>
          <a:stretch>
            <a:fillRect/>
          </a:stretch>
        </p:blipFill>
        <p:spPr>
          <a:xfrm>
            <a:off x="7753556" y="3123971"/>
            <a:ext cx="1162102" cy="417454"/>
          </a:xfrm>
          <a:prstGeom prst="rect">
            <a:avLst/>
          </a:prstGeom>
        </p:spPr>
      </p:pic>
      <p:pic>
        <p:nvPicPr>
          <p:cNvPr id="22" name="图片 21">
            <a:extLst>
              <a:ext uri="{FF2B5EF4-FFF2-40B4-BE49-F238E27FC236}">
                <a16:creationId xmlns:a16="http://schemas.microsoft.com/office/drawing/2014/main" id="{CF34B599-5DB0-4E25-8E3E-AEC119996517}"/>
              </a:ext>
            </a:extLst>
          </p:cNvPr>
          <p:cNvPicPr>
            <a:picLocks noChangeAspect="1"/>
          </p:cNvPicPr>
          <p:nvPr/>
        </p:nvPicPr>
        <p:blipFill>
          <a:blip r:embed="rId8"/>
          <a:stretch>
            <a:fillRect/>
          </a:stretch>
        </p:blipFill>
        <p:spPr>
          <a:xfrm>
            <a:off x="6821772" y="3023785"/>
            <a:ext cx="766778" cy="712126"/>
          </a:xfrm>
          <a:prstGeom prst="rect">
            <a:avLst/>
          </a:prstGeom>
        </p:spPr>
      </p:pic>
      <p:sp>
        <p:nvSpPr>
          <p:cNvPr id="23" name="内容区域">
            <a:extLst>
              <a:ext uri="{FF2B5EF4-FFF2-40B4-BE49-F238E27FC236}">
                <a16:creationId xmlns:a16="http://schemas.microsoft.com/office/drawing/2014/main" id="{73670FEA-CBDE-4A84-BA5B-377AE540AF69}"/>
              </a:ext>
            </a:extLst>
          </p:cNvPr>
          <p:cNvSpPr/>
          <p:nvPr/>
        </p:nvSpPr>
        <p:spPr>
          <a:xfrm>
            <a:off x="4506540" y="2214173"/>
            <a:ext cx="1863267" cy="540854"/>
          </a:xfrm>
          <a:prstGeom prst="rect">
            <a:avLst/>
          </a:prstGeom>
          <a:ln w="38100">
            <a:noFill/>
            <a:custDash>
              <a:ds d="600000" sp="600000"/>
            </a:custDash>
            <a:miter lim="400000"/>
          </a:ln>
        </p:spPr>
        <p:txBody>
          <a:bodyPr lIns="50800" tIns="50800" rIns="50800" bIns="50800" anchor="t"/>
          <a:lstStyle/>
          <a:p>
            <a:pPr marR="0" lvl="0" algn="l" defTabSz="914400" rtl="0" eaLnBrk="1" fontAlgn="auto" latinLnBrk="0" hangingPunct="1">
              <a:lnSpc>
                <a:spcPct val="150000"/>
              </a:lnSpc>
              <a:spcBef>
                <a:spcPts val="0"/>
              </a:spcBef>
              <a:spcAft>
                <a:spcPts val="0"/>
              </a:spcAft>
              <a:buClrTx/>
              <a:buSzTx/>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气象预测</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A20EF94E-1839-48E0-ACD6-4CEC3147F3C3}"/>
              </a:ext>
            </a:extLst>
          </p:cNvPr>
          <p:cNvPicPr>
            <a:picLocks noChangeAspect="1"/>
          </p:cNvPicPr>
          <p:nvPr/>
        </p:nvPicPr>
        <p:blipFill rotWithShape="1">
          <a:blip r:embed="rId9"/>
          <a:srcRect l="14601" t="8285" b="9123"/>
          <a:stretch/>
        </p:blipFill>
        <p:spPr>
          <a:xfrm>
            <a:off x="4517350" y="2734230"/>
            <a:ext cx="851709" cy="848958"/>
          </a:xfrm>
          <a:prstGeom prst="rect">
            <a:avLst/>
          </a:prstGeom>
        </p:spPr>
      </p:pic>
      <p:sp>
        <p:nvSpPr>
          <p:cNvPr id="25" name="内容区域">
            <a:extLst>
              <a:ext uri="{FF2B5EF4-FFF2-40B4-BE49-F238E27FC236}">
                <a16:creationId xmlns:a16="http://schemas.microsoft.com/office/drawing/2014/main" id="{DD42B7C4-257E-434B-9729-B66427DF657C}"/>
              </a:ext>
            </a:extLst>
          </p:cNvPr>
          <p:cNvSpPr/>
          <p:nvPr/>
        </p:nvSpPr>
        <p:spPr>
          <a:xfrm>
            <a:off x="6712176" y="1925409"/>
            <a:ext cx="4875220" cy="540854"/>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国内外企业都在积极研发 </a:t>
            </a:r>
            <a:r>
              <a:rPr kumimoji="0" lang="en-US" altLang="zh-CN"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AI</a:t>
            </a:r>
            <a:r>
              <a:rPr lang="zh-CN" altLang="en-US" sz="1300" dirty="0">
                <a:latin typeface="微软雅黑" panose="020B0503020204020204" pitchFamily="34" charset="-122"/>
                <a:ea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rPr>
              <a:t>for </a:t>
            </a:r>
            <a:r>
              <a:rPr kumimoji="0" lang="zh-CN" altLang="en-US"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科学计算的新范式</a:t>
            </a:r>
            <a:endParaRPr kumimoji="0" lang="en-US" altLang="zh-CN" sz="13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26" name="图片 25">
            <a:extLst>
              <a:ext uri="{FF2B5EF4-FFF2-40B4-BE49-F238E27FC236}">
                <a16:creationId xmlns:a16="http://schemas.microsoft.com/office/drawing/2014/main" id="{AA3D15DA-9A0B-4EBD-BB2C-CB623E58882D}"/>
              </a:ext>
            </a:extLst>
          </p:cNvPr>
          <p:cNvPicPr>
            <a:picLocks noChangeAspect="1"/>
          </p:cNvPicPr>
          <p:nvPr/>
        </p:nvPicPr>
        <p:blipFill>
          <a:blip r:embed="rId10"/>
          <a:stretch>
            <a:fillRect/>
          </a:stretch>
        </p:blipFill>
        <p:spPr>
          <a:xfrm>
            <a:off x="9219728" y="2240024"/>
            <a:ext cx="1373616" cy="1030006"/>
          </a:xfrm>
          <a:prstGeom prst="rect">
            <a:avLst/>
          </a:prstGeom>
        </p:spPr>
      </p:pic>
      <p:pic>
        <p:nvPicPr>
          <p:cNvPr id="28" name="图片 27">
            <a:extLst>
              <a:ext uri="{FF2B5EF4-FFF2-40B4-BE49-F238E27FC236}">
                <a16:creationId xmlns:a16="http://schemas.microsoft.com/office/drawing/2014/main" id="{E424E659-B650-4900-B5B8-C9E2E4163FA2}"/>
              </a:ext>
            </a:extLst>
          </p:cNvPr>
          <p:cNvPicPr>
            <a:picLocks noChangeAspect="1"/>
          </p:cNvPicPr>
          <p:nvPr/>
        </p:nvPicPr>
        <p:blipFill>
          <a:blip r:embed="rId11"/>
          <a:stretch>
            <a:fillRect/>
          </a:stretch>
        </p:blipFill>
        <p:spPr>
          <a:xfrm>
            <a:off x="9238934" y="3057629"/>
            <a:ext cx="1529439" cy="598713"/>
          </a:xfrm>
          <a:prstGeom prst="rect">
            <a:avLst/>
          </a:prstGeom>
        </p:spPr>
      </p:pic>
    </p:spTree>
    <p:extLst>
      <p:ext uri="{BB962C8B-B14F-4D97-AF65-F5344CB8AC3E}">
        <p14:creationId xmlns:p14="http://schemas.microsoft.com/office/powerpoint/2010/main" val="109961453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77200" y="1106490"/>
            <a:ext cx="7366835" cy="381066"/>
          </a:xfrm>
          <a:prstGeom prst="rect">
            <a:avLst/>
          </a:prstGeom>
        </p:spPr>
        <p:txBody>
          <a:bodyPr wrap="square">
            <a:spAutoFit/>
          </a:bodyPr>
          <a:lstStyle/>
          <a:p>
            <a:pPr lvl="0">
              <a:lnSpc>
                <a:spcPct val="150000"/>
              </a:lnSpc>
              <a:defRPr/>
            </a:pP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主要研究方向：</a:t>
            </a:r>
            <a:r>
              <a:rPr lang="en-US" altLang="zh-CN" sz="1400" dirty="0"/>
              <a:t>LLM</a:t>
            </a:r>
            <a:r>
              <a:rPr lang="zh-CN" altLang="en-US" sz="1400" dirty="0"/>
              <a:t>、</a:t>
            </a:r>
            <a:r>
              <a:rPr lang="en-US" altLang="zh-CN" sz="1400" dirty="0"/>
              <a:t>AI</a:t>
            </a:r>
            <a:r>
              <a:rPr lang="zh-CN" altLang="en-US" sz="1400" dirty="0"/>
              <a:t> </a:t>
            </a:r>
            <a:r>
              <a:rPr lang="en-US" altLang="zh-CN" sz="1400" dirty="0"/>
              <a:t>for </a:t>
            </a:r>
            <a:r>
              <a:rPr lang="zh-CN" altLang="en-US" sz="1400" dirty="0"/>
              <a:t>科学计算、矩阵运算加速</a:t>
            </a:r>
            <a:endParaRPr kumimoji="0" lang="en-US" altLang="zh-CN" sz="13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5" name="内容区域"/>
          <p:cNvSpPr/>
          <p:nvPr/>
        </p:nvSpPr>
        <p:spPr>
          <a:xfrm>
            <a:off x="56258" y="2352099"/>
            <a:ext cx="4769403" cy="3523822"/>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2023</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年</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09</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月 </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 </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至今</a:t>
            </a:r>
          </a:p>
          <a:p>
            <a:pPr lvl="0">
              <a:lnSpc>
                <a:spcPct val="150000"/>
              </a:lnSpc>
              <a:defRPr/>
            </a:pPr>
            <a:r>
              <a:rPr lang="zh-CN" altLang="en-US" sz="10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博士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中科大</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信息学院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信息与通讯工程</a:t>
            </a:r>
          </a:p>
          <a:p>
            <a:pPr marL="285750" lvl="0" indent="-285750">
              <a:lnSpc>
                <a:spcPct val="150000"/>
              </a:lnSpc>
              <a:buFont typeface="Wingdings" panose="05000000000000000000" pitchFamily="2" charset="2"/>
              <a:buChar char="l"/>
              <a:defRPr/>
            </a:pP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2021</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年</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09</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月 </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- 2023</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年</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06</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月</a:t>
            </a:r>
          </a:p>
          <a:p>
            <a:pPr lvl="0">
              <a:lnSpc>
                <a:spcPct val="150000"/>
              </a:lnSpc>
              <a:defRPr/>
            </a:pPr>
            <a:r>
              <a:rPr lang="zh-CN" altLang="en-US" sz="1200" dirty="0">
                <a:solidFill>
                  <a:srgbClr val="53585F">
                    <a:lumMod val="50000"/>
                  </a:srgbClr>
                </a:solidFill>
                <a:latin typeface="微软雅黑" panose="020B0503020204020204" pitchFamily="34" charset="-122"/>
                <a:ea typeface="微软雅黑" panose="020B0503020204020204" pitchFamily="34" charset="-122"/>
              </a:rPr>
              <a:t>       硕士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中科大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数学学院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计算数学</a:t>
            </a:r>
            <a:endParaRPr lang="en-US" altLang="zh-CN" sz="1200" dirty="0">
              <a:solidFill>
                <a:srgbClr val="53585F">
                  <a:lumMod val="50000"/>
                </a:srgbClr>
              </a:solidFill>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l"/>
              <a:defRPr/>
            </a:pP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2017</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年</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09</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月 </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- 2021</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年</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06</a:t>
            </a: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月</a:t>
            </a:r>
          </a:p>
          <a:p>
            <a:pPr lvl="0">
              <a:lnSpc>
                <a:spcPct val="150000"/>
              </a:lnSpc>
              <a:defRPr/>
            </a:pPr>
            <a:r>
              <a:rPr lang="zh-CN" altLang="en-US" sz="1200" dirty="0">
                <a:solidFill>
                  <a:srgbClr val="53585F">
                    <a:lumMod val="50000"/>
                  </a:srgbClr>
                </a:solidFill>
                <a:latin typeface="微软雅黑" panose="020B0503020204020204" pitchFamily="34" charset="-122"/>
                <a:ea typeface="微软雅黑" panose="020B0503020204020204" pitchFamily="34" charset="-122"/>
              </a:rPr>
              <a:t>       本科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中科大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少年班学院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理论物理 数学 双学位</a:t>
            </a:r>
          </a:p>
          <a:p>
            <a:pPr lvl="0">
              <a:lnSpc>
                <a:spcPct val="150000"/>
              </a:lnSpc>
              <a:defRPr/>
            </a:pPr>
            <a:endParaRPr lang="zh-CN" altLang="en-US" sz="1200" dirty="0">
              <a:solidFill>
                <a:srgbClr val="53585F">
                  <a:lumMod val="50000"/>
                </a:srgbClr>
              </a:solidFill>
              <a:latin typeface="微软雅黑" panose="020B0503020204020204" pitchFamily="34" charset="-122"/>
              <a:ea typeface="微软雅黑" panose="020B0503020204020204" pitchFamily="34" charset="-122"/>
            </a:endParaRPr>
          </a:p>
          <a:p>
            <a:pPr lvl="0">
              <a:defRPr/>
            </a:pPr>
            <a:endParaRPr lang="zh-CN" altLang="en-US" dirty="0">
              <a:solidFill>
                <a:srgbClr val="53585F"/>
              </a:solidFill>
              <a:latin typeface="微软雅黑 Light" panose="020B0502040204020203" pitchFamily="34" charset="-122"/>
              <a:ea typeface="微软雅黑 Light" panose="020B0502040204020203" pitchFamily="34" charset="-122"/>
            </a:endParaRPr>
          </a:p>
          <a:p>
            <a:pPr lvl="0">
              <a:defRPr/>
            </a:pPr>
            <a:endParaRPr lang="zh-CN" altLang="en-US" dirty="0">
              <a:solidFill>
                <a:srgbClr val="53585F"/>
              </a:solidFill>
              <a:latin typeface="微软雅黑 Light" panose="020B0502040204020203" pitchFamily="34" charset="-122"/>
              <a:ea typeface="微软雅黑 Light" panose="020B0502040204020203" pitchFamily="34" charset="-122"/>
            </a:endParaRPr>
          </a:p>
        </p:txBody>
      </p:sp>
      <p:sp>
        <p:nvSpPr>
          <p:cNvPr id="6" name="内容区域"/>
          <p:cNvSpPr/>
          <p:nvPr/>
        </p:nvSpPr>
        <p:spPr>
          <a:xfrm>
            <a:off x="8529371" y="2397193"/>
            <a:ext cx="3722286" cy="3582898"/>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2021/09 - 2022.06</a:t>
            </a:r>
          </a:p>
          <a:p>
            <a:pPr>
              <a:lnSpc>
                <a:spcPct val="150000"/>
              </a:lnSpc>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华为项目编号：</a:t>
            </a: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TC20211015677</a:t>
            </a:r>
            <a:endParaRPr lang="en-US" altLang="zh-CN" sz="1200" dirty="0">
              <a:solidFill>
                <a:srgbClr val="53585F">
                  <a:lumMod val="50000"/>
                </a:srgbClr>
              </a:solidFill>
              <a:latin typeface="微软雅黑" panose="020B0503020204020204" pitchFamily="34" charset="-122"/>
              <a:ea typeface="微软雅黑" panose="020B0503020204020204" pitchFamily="34" charset="-122"/>
            </a:endParaRPr>
          </a:p>
          <a:p>
            <a:pPr>
              <a:lnSpc>
                <a:spcPct val="150000"/>
              </a:lnSpc>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基于低秩分解的相似矩阵快速计算项目</a:t>
            </a: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a:lnSpc>
                <a:spcPct val="150000"/>
              </a:lnSpc>
            </a:pP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2025/05 - </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至今</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a:p>
            <a:pPr>
              <a:lnSpc>
                <a:spcPct val="150000"/>
              </a:lnSpc>
            </a:pPr>
            <a:r>
              <a:rPr kumimoji="0" lang="zh-CN" altLang="en-US" sz="1200"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腾讯 </a:t>
            </a:r>
            <a:r>
              <a:rPr kumimoji="0" lang="en-US" altLang="zh-CN" sz="1200"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AI</a:t>
            </a:r>
            <a:r>
              <a:rPr kumimoji="0" lang="zh-CN" altLang="en-US" sz="1200"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代码助手团队实习 青云计划</a:t>
            </a:r>
            <a:endParaRPr kumimoji="0" lang="en-US" altLang="zh-CN" sz="1200"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a:lnSpc>
                <a:spcPct val="150000"/>
              </a:lnSpc>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主要研究代码、数学场景下</a:t>
            </a: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LLM</a:t>
            </a: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的强化学习算法设计</a:t>
            </a: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a:lnSpc>
                <a:spcPct val="150000"/>
              </a:lnSpc>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主要产出：</a:t>
            </a: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2</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篇一作、</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1</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篇二作</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ICLR 2026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在投</a:t>
            </a:r>
            <a:endParaRPr lang="en-US" altLang="zh-CN" sz="1200" dirty="0">
              <a:solidFill>
                <a:srgbClr val="53585F">
                  <a:lumMod val="50000"/>
                </a:srgbClr>
              </a:solidFill>
              <a:latin typeface="微软雅黑" panose="020B0503020204020204" pitchFamily="34" charset="-122"/>
              <a:ea typeface="微软雅黑" panose="020B0503020204020204" pitchFamily="34" charset="-122"/>
            </a:endParaRPr>
          </a:p>
        </p:txBody>
      </p:sp>
      <p:cxnSp>
        <p:nvCxnSpPr>
          <p:cNvPr id="8" name="直接连接符 7"/>
          <p:cNvCxnSpPr>
            <a:cxnSpLocks/>
          </p:cNvCxnSpPr>
          <p:nvPr/>
        </p:nvCxnSpPr>
        <p:spPr>
          <a:xfrm>
            <a:off x="373726" y="1792283"/>
            <a:ext cx="11372797" cy="0"/>
          </a:xfrm>
          <a:prstGeom prst="line">
            <a:avLst/>
          </a:prstGeom>
          <a:noFill/>
          <a:ln w="3175"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直接连接符 8"/>
          <p:cNvCxnSpPr>
            <a:cxnSpLocks/>
          </p:cNvCxnSpPr>
          <p:nvPr/>
        </p:nvCxnSpPr>
        <p:spPr>
          <a:xfrm>
            <a:off x="3927804" y="1872770"/>
            <a:ext cx="37152" cy="4482479"/>
          </a:xfrm>
          <a:prstGeom prst="line">
            <a:avLst/>
          </a:prstGeom>
          <a:noFill/>
          <a:ln w="3175"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11" name="矩形 10"/>
          <p:cNvSpPr/>
          <p:nvPr/>
        </p:nvSpPr>
        <p:spPr>
          <a:xfrm>
            <a:off x="533546" y="1116755"/>
            <a:ext cx="2265409" cy="65710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姓名：</a:t>
            </a:r>
            <a:r>
              <a:rPr lang="zh-CN" altLang="en-US" sz="1300" dirty="0">
                <a:solidFill>
                  <a:srgbClr val="53585F">
                    <a:lumMod val="50000"/>
                  </a:srgbClr>
                </a:solidFill>
                <a:latin typeface="微软雅黑" panose="020B0503020204020204" pitchFamily="34" charset="-122"/>
                <a:ea typeface="微软雅黑" panose="020B0503020204020204" pitchFamily="34" charset="-122"/>
              </a:rPr>
              <a:t>王泓</a:t>
            </a:r>
            <a:r>
              <a:rPr kumimoji="0" lang="en-US" altLang="zh-CN" sz="13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				</a:t>
            </a:r>
          </a:p>
        </p:txBody>
      </p:sp>
      <p:sp>
        <p:nvSpPr>
          <p:cNvPr id="13" name="文本框 12"/>
          <p:cNvSpPr txBox="1"/>
          <p:nvPr/>
        </p:nvSpPr>
        <p:spPr>
          <a:xfrm>
            <a:off x="102815" y="1791452"/>
            <a:ext cx="987301"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b="1" dirty="0">
                <a:solidFill>
                  <a:srgbClr val="53585F">
                    <a:lumMod val="50000"/>
                  </a:srgbClr>
                </a:solidFill>
                <a:latin typeface="微软雅黑" panose="020B0503020204020204" pitchFamily="34" charset="-122"/>
                <a:ea typeface="微软雅黑" panose="020B0503020204020204" pitchFamily="34" charset="-122"/>
              </a:rPr>
              <a:t>学历</a:t>
            </a:r>
            <a:r>
              <a:rPr kumimoji="0" lang="zh-CN" altLang="en-US"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t>
            </a:r>
            <a:endParaRPr kumimoji="0" lang="en-US" altLang="zh-CN"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14" name="文本框 13"/>
          <p:cNvSpPr txBox="1"/>
          <p:nvPr/>
        </p:nvSpPr>
        <p:spPr>
          <a:xfrm>
            <a:off x="8620723" y="1821081"/>
            <a:ext cx="1895645"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项目</a:t>
            </a:r>
            <a:r>
              <a:rPr kumimoji="0" lang="en-US" altLang="zh-CN"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t>
            </a:r>
            <a:r>
              <a:rPr kumimoji="0" lang="zh-CN" altLang="en-US"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实习经历</a:t>
            </a:r>
            <a:r>
              <a:rPr kumimoji="0" lang="zh-CN" altLang="en-US"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t>
            </a:r>
            <a:endParaRPr kumimoji="0" lang="en-US" altLang="zh-CN"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18" name="标题文本"/>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rPr>
              <a:t>个人信息</a:t>
            </a:r>
          </a:p>
        </p:txBody>
      </p:sp>
      <p:sp>
        <p:nvSpPr>
          <p:cNvPr id="19" name="流程图: 过程 18"/>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21" name="矩形 20">
            <a:extLst>
              <a:ext uri="{FF2B5EF4-FFF2-40B4-BE49-F238E27FC236}">
                <a16:creationId xmlns:a16="http://schemas.microsoft.com/office/drawing/2014/main" id="{F929B7AD-8E69-B9E1-EF78-8AF992C27969}"/>
              </a:ext>
            </a:extLst>
          </p:cNvPr>
          <p:cNvSpPr/>
          <p:nvPr/>
        </p:nvSpPr>
        <p:spPr>
          <a:xfrm>
            <a:off x="2988962" y="1116427"/>
            <a:ext cx="2265409" cy="9571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预计博士毕业</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a:t>
            </a:r>
            <a:r>
              <a:rPr lang="en-US" altLang="zh-CN" sz="1300" dirty="0">
                <a:solidFill>
                  <a:srgbClr val="53585F">
                    <a:lumMod val="50000"/>
                  </a:srgbClr>
                </a:solidFill>
                <a:latin typeface="微软雅黑" panose="020B0503020204020204" pitchFamily="34" charset="-122"/>
                <a:ea typeface="微软雅黑" panose="020B0503020204020204" pitchFamily="34" charset="-122"/>
              </a:rPr>
              <a:t>2026.6</a:t>
            </a:r>
            <a:r>
              <a:rPr kumimoji="0" lang="en-US" altLang="zh-CN" sz="13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				</a:t>
            </a:r>
          </a:p>
        </p:txBody>
      </p:sp>
      <p:cxnSp>
        <p:nvCxnSpPr>
          <p:cNvPr id="24" name="直接连接符 23">
            <a:extLst>
              <a:ext uri="{FF2B5EF4-FFF2-40B4-BE49-F238E27FC236}">
                <a16:creationId xmlns:a16="http://schemas.microsoft.com/office/drawing/2014/main" id="{AC69A695-7935-ACDF-A6C1-75D622B09D5A}"/>
              </a:ext>
            </a:extLst>
          </p:cNvPr>
          <p:cNvCxnSpPr>
            <a:cxnSpLocks/>
          </p:cNvCxnSpPr>
          <p:nvPr/>
        </p:nvCxnSpPr>
        <p:spPr>
          <a:xfrm>
            <a:off x="8467579" y="1821081"/>
            <a:ext cx="37152" cy="4482479"/>
          </a:xfrm>
          <a:prstGeom prst="line">
            <a:avLst/>
          </a:prstGeom>
          <a:noFill/>
          <a:ln w="3175" cap="flat">
            <a:solidFill>
              <a:schemeClr val="tx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25" name="文本框 24">
            <a:extLst>
              <a:ext uri="{FF2B5EF4-FFF2-40B4-BE49-F238E27FC236}">
                <a16:creationId xmlns:a16="http://schemas.microsoft.com/office/drawing/2014/main" id="{0C135967-E0C0-8284-843F-D8216C4C37CB}"/>
              </a:ext>
            </a:extLst>
          </p:cNvPr>
          <p:cNvSpPr txBox="1"/>
          <p:nvPr/>
        </p:nvSpPr>
        <p:spPr>
          <a:xfrm>
            <a:off x="4077459" y="1791452"/>
            <a:ext cx="1574357"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科研经历总结</a:t>
            </a:r>
            <a:r>
              <a:rPr kumimoji="0" lang="zh-CN" altLang="en-US"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t>
            </a:r>
            <a:endParaRPr kumimoji="0" lang="en-US" altLang="zh-CN"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26" name="内容区域">
            <a:extLst>
              <a:ext uri="{FF2B5EF4-FFF2-40B4-BE49-F238E27FC236}">
                <a16:creationId xmlns:a16="http://schemas.microsoft.com/office/drawing/2014/main" id="{EEDE1763-74EA-862C-7AFE-8FA09A3CCE2F}"/>
              </a:ext>
            </a:extLst>
          </p:cNvPr>
          <p:cNvSpPr/>
          <p:nvPr/>
        </p:nvSpPr>
        <p:spPr>
          <a:xfrm>
            <a:off x="4130515" y="2302138"/>
            <a:ext cx="4776617" cy="3582898"/>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已发表：</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9</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CCF-A/</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清华</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-A</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论文</a:t>
            </a:r>
            <a:endParaRPr lang="en-US" altLang="zh-CN" sz="1200" dirty="0">
              <a:solidFill>
                <a:srgbClr val="53585F">
                  <a:lumMod val="50000"/>
                </a:srgbClr>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200" dirty="0">
                <a:solidFill>
                  <a:schemeClr val="bg2">
                    <a:lumMod val="10000"/>
                  </a:schemeClr>
                </a:solidFill>
                <a:latin typeface="微软雅黑" panose="020B0503020204020204" pitchFamily="34" charset="-122"/>
                <a:ea typeface="微软雅黑" panose="020B0503020204020204" pitchFamily="34" charset="-122"/>
              </a:rPr>
              <a:t>其中</a:t>
            </a:r>
            <a:r>
              <a:rPr lang="zh-CN" altLang="en-US" sz="1200" b="1" dirty="0">
                <a:solidFill>
                  <a:srgbClr val="C00000"/>
                </a:solidFill>
                <a:latin typeface="微软雅黑" panose="020B0503020204020204" pitchFamily="34" charset="-122"/>
                <a:ea typeface="微软雅黑" panose="020B0503020204020204" pitchFamily="34" charset="-122"/>
              </a:rPr>
              <a:t>一作的工作有</a:t>
            </a:r>
            <a:r>
              <a:rPr lang="en-US" altLang="zh-CN" sz="1200" b="1" dirty="0">
                <a:solidFill>
                  <a:srgbClr val="C00000"/>
                </a:solidFill>
                <a:latin typeface="微软雅黑" panose="020B0503020204020204" pitchFamily="34" charset="-122"/>
                <a:ea typeface="微软雅黑" panose="020B0503020204020204" pitchFamily="34" charset="-122"/>
              </a:rPr>
              <a:t>5</a:t>
            </a:r>
            <a:r>
              <a:rPr lang="zh-CN" altLang="en-US" sz="1200" b="1" dirty="0">
                <a:solidFill>
                  <a:srgbClr val="C00000"/>
                </a:solidFill>
                <a:latin typeface="微软雅黑" panose="020B0503020204020204" pitchFamily="34" charset="-122"/>
                <a:ea typeface="微软雅黑" panose="020B0503020204020204" pitchFamily="34" charset="-122"/>
              </a:rPr>
              <a:t>篇，唯一通讯</a:t>
            </a:r>
            <a:r>
              <a:rPr lang="en-US" altLang="zh-CN" sz="1200" b="1" dirty="0">
                <a:solidFill>
                  <a:srgbClr val="C00000"/>
                </a:solidFill>
                <a:latin typeface="微软雅黑" panose="020B0503020204020204" pitchFamily="34" charset="-122"/>
                <a:ea typeface="微软雅黑" panose="020B0503020204020204" pitchFamily="34" charset="-122"/>
              </a:rPr>
              <a:t>1</a:t>
            </a:r>
            <a:r>
              <a:rPr lang="zh-CN" altLang="en-US" sz="1200" b="1" dirty="0">
                <a:solidFill>
                  <a:srgbClr val="C00000"/>
                </a:solidFill>
                <a:latin typeface="微软雅黑" panose="020B0503020204020204" pitchFamily="34" charset="-122"/>
                <a:ea typeface="微软雅黑" panose="020B0503020204020204" pitchFamily="34" charset="-122"/>
              </a:rPr>
              <a:t>篇</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a:t>
            </a:r>
            <a:endParaRPr lang="en-US" altLang="zh-CN" sz="1200" dirty="0">
              <a:solidFill>
                <a:schemeClr val="bg2">
                  <a:lumMod val="10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a:solidFill>
                  <a:schemeClr val="bg2">
                    <a:lumMod val="10000"/>
                  </a:schemeClr>
                </a:solidFill>
                <a:latin typeface="微软雅黑" panose="020B0503020204020204" pitchFamily="34" charset="-122"/>
                <a:ea typeface="微软雅黑" panose="020B0503020204020204" pitchFamily="34" charset="-122"/>
              </a:rPr>
              <a:t>       3</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篇 </a:t>
            </a:r>
            <a:r>
              <a:rPr lang="en-US" altLang="zh-CN" sz="1200" dirty="0" err="1">
                <a:solidFill>
                  <a:schemeClr val="bg2">
                    <a:lumMod val="10000"/>
                  </a:schemeClr>
                </a:solidFill>
                <a:latin typeface="微软雅黑" panose="020B0503020204020204" pitchFamily="34" charset="-122"/>
                <a:ea typeface="微软雅黑" panose="020B0503020204020204" pitchFamily="34" charset="-122"/>
              </a:rPr>
              <a:t>NeurIPS</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 2025</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1</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篇 </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ICLR</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 </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2024 spotlight</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（前</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5%</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a:t>
            </a:r>
            <a:endParaRPr lang="en-US" altLang="zh-CN" sz="1200" dirty="0">
              <a:solidFill>
                <a:schemeClr val="bg2">
                  <a:lumMod val="10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a:solidFill>
                  <a:schemeClr val="bg2">
                    <a:lumMod val="10000"/>
                  </a:schemeClr>
                </a:solidFill>
                <a:latin typeface="微软雅黑" panose="020B0503020204020204" pitchFamily="34" charset="-122"/>
                <a:ea typeface="微软雅黑" panose="020B0503020204020204" pitchFamily="34" charset="-122"/>
              </a:rPr>
              <a:t>       1</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篇</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ACL</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1</a:t>
            </a:r>
            <a:r>
              <a:rPr lang="zh-CN" altLang="en-US" sz="1200" dirty="0">
                <a:solidFill>
                  <a:schemeClr val="bg2">
                    <a:lumMod val="10000"/>
                  </a:schemeClr>
                </a:solidFill>
                <a:latin typeface="微软雅黑" panose="020B0503020204020204" pitchFamily="34" charset="-122"/>
                <a:ea typeface="微软雅黑" panose="020B0503020204020204" pitchFamily="34" charset="-122"/>
              </a:rPr>
              <a:t>篇</a:t>
            </a:r>
            <a:r>
              <a:rPr lang="en-US" altLang="zh-CN" sz="1200" dirty="0">
                <a:solidFill>
                  <a:schemeClr val="bg2">
                    <a:lumMod val="10000"/>
                  </a:schemeClr>
                </a:solidFill>
                <a:latin typeface="微软雅黑" panose="020B0503020204020204" pitchFamily="34" charset="-122"/>
                <a:ea typeface="微软雅黑" panose="020B0503020204020204" pitchFamily="34" charset="-122"/>
              </a:rPr>
              <a:t>DAC</a:t>
            </a:r>
          </a:p>
          <a:p>
            <a:pPr marL="171450" indent="-171450">
              <a:lnSpc>
                <a:spcPct val="150000"/>
              </a:lnSpc>
              <a:buFont typeface="Arial" panose="020B0604020202020204" pitchFamily="34" charset="0"/>
              <a:buChar char="•"/>
            </a:pPr>
            <a:r>
              <a:rPr lang="zh-CN" altLang="en-US" sz="1200" dirty="0">
                <a:solidFill>
                  <a:srgbClr val="53585F">
                    <a:lumMod val="50000"/>
                  </a:srgbClr>
                </a:solidFill>
                <a:latin typeface="微软雅黑" panose="020B0503020204020204" pitchFamily="34" charset="-122"/>
                <a:ea typeface="微软雅黑" panose="020B0503020204020204" pitchFamily="34" charset="-122"/>
              </a:rPr>
              <a:t>此外，</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3</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篇二作</a:t>
            </a:r>
            <a:endParaRPr lang="en-US" altLang="zh-CN" sz="1200" dirty="0">
              <a:solidFill>
                <a:srgbClr val="53585F">
                  <a:lumMod val="50000"/>
                </a:srgbClr>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l"/>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在投：</a:t>
            </a:r>
          </a:p>
          <a:p>
            <a:pPr marL="171450" indent="-171450">
              <a:lnSpc>
                <a:spcPct val="150000"/>
              </a:lnSpc>
              <a:buFont typeface="Arial" panose="020B0604020202020204" pitchFamily="34" charset="0"/>
              <a:buChar char="•"/>
            </a:pPr>
            <a:r>
              <a:rPr lang="en-US" altLang="zh-CN" sz="1200" dirty="0">
                <a:solidFill>
                  <a:srgbClr val="53585F">
                    <a:lumMod val="50000"/>
                  </a:srgbClr>
                </a:solidFill>
                <a:latin typeface="微软雅黑" panose="020B0503020204020204" pitchFamily="34" charset="-122"/>
                <a:ea typeface="微软雅黑" panose="020B0503020204020204" pitchFamily="34" charset="-122"/>
              </a:rPr>
              <a:t>3</a:t>
            </a: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篇共一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AAAI</a:t>
            </a: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 2026 </a:t>
            </a: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在投</a:t>
            </a:r>
            <a:endParaRPr lang="en-US" altLang="zh-CN" sz="1200" noProof="0" dirty="0">
              <a:solidFill>
                <a:srgbClr val="53585F">
                  <a:lumMod val="50000"/>
                </a:srgbClr>
              </a:solidFill>
              <a:latin typeface="微软雅黑" panose="020B0503020204020204" pitchFamily="34" charset="-122"/>
              <a:ea typeface="微软雅黑" panose="020B0503020204020204" pitchFamily="34" charset="-122"/>
            </a:endParaRPr>
          </a:p>
          <a:p>
            <a:pPr marL="628650" lvl="1" indent="-171450">
              <a:lnSpc>
                <a:spcPct val="150000"/>
              </a:lnSpc>
              <a:buFont typeface="Arial" panose="020B0604020202020204" pitchFamily="34" charset="0"/>
              <a:buChar char="•"/>
            </a:pPr>
            <a:r>
              <a:rPr kumimoji="0" lang="zh-CN" altLang="en-US" sz="10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目前</a:t>
            </a:r>
            <a:r>
              <a:rPr kumimoji="0" lang="en-US" altLang="zh-CN" sz="10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3</a:t>
            </a:r>
            <a:r>
              <a:rPr kumimoji="0" lang="zh-CN" altLang="en-US" sz="10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篇均已经通过第一轮 </a:t>
            </a:r>
            <a:endParaRPr lang="en-US" altLang="zh-CN" sz="1000" noProof="0" dirty="0">
              <a:solidFill>
                <a:srgbClr val="53585F">
                  <a:lumMod val="50000"/>
                </a:srgbClr>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1</a:t>
            </a: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篇共一 </a:t>
            </a:r>
            <a:r>
              <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KDD 2026 </a:t>
            </a: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在投</a:t>
            </a: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marL="628650" lvl="1" indent="-171450">
              <a:lnSpc>
                <a:spcPct val="150000"/>
              </a:lnSpc>
              <a:buFont typeface="Arial" panose="020B0604020202020204" pitchFamily="34" charset="0"/>
              <a:buChar char="•"/>
            </a:pPr>
            <a:r>
              <a:rPr lang="en-US" altLang="zh-CN" sz="1000" dirty="0">
                <a:solidFill>
                  <a:srgbClr val="53585F">
                    <a:lumMod val="50000"/>
                  </a:srgbClr>
                </a:solidFill>
                <a:latin typeface="微软雅黑" panose="020B0503020204020204" pitchFamily="34" charset="-122"/>
                <a:ea typeface="微软雅黑" panose="020B0503020204020204" pitchFamily="34" charset="-122"/>
              </a:rPr>
              <a:t>rebuttal</a:t>
            </a:r>
            <a:r>
              <a:rPr lang="zh-CN" altLang="en-US" sz="1000" dirty="0">
                <a:solidFill>
                  <a:srgbClr val="53585F">
                    <a:lumMod val="50000"/>
                  </a:srgbClr>
                </a:solidFill>
                <a:latin typeface="微软雅黑" panose="020B0503020204020204" pitchFamily="34" charset="-122"/>
                <a:ea typeface="微软雅黑" panose="020B0503020204020204" pitchFamily="34" charset="-122"/>
              </a:rPr>
              <a:t>分数：</a:t>
            </a:r>
            <a:r>
              <a:rPr lang="en-US" altLang="zh-CN" sz="1000" dirty="0">
                <a:solidFill>
                  <a:srgbClr val="53585F">
                    <a:lumMod val="50000"/>
                  </a:srgbClr>
                </a:solidFill>
                <a:latin typeface="微软雅黑" panose="020B0503020204020204" pitchFamily="34" charset="-122"/>
                <a:ea typeface="微软雅黑" panose="020B0503020204020204" pitchFamily="34" charset="-122"/>
              </a:rPr>
              <a:t>novelty</a:t>
            </a:r>
            <a:r>
              <a:rPr lang="zh-CN" altLang="en-US" sz="1000" dirty="0">
                <a:solidFill>
                  <a:srgbClr val="53585F">
                    <a:lumMod val="50000"/>
                  </a:srgbClr>
                </a:solidFill>
                <a:latin typeface="微软雅黑" panose="020B0503020204020204" pitchFamily="34" charset="-122"/>
                <a:ea typeface="微软雅黑" panose="020B0503020204020204" pitchFamily="34" charset="-122"/>
              </a:rPr>
              <a:t> </a:t>
            </a:r>
            <a:r>
              <a:rPr lang="en-US" altLang="zh-CN" sz="1000" dirty="0">
                <a:solidFill>
                  <a:srgbClr val="53585F">
                    <a:lumMod val="50000"/>
                  </a:srgbClr>
                </a:solidFill>
                <a:latin typeface="微软雅黑" panose="020B0503020204020204" pitchFamily="34" charset="-122"/>
                <a:ea typeface="微软雅黑" panose="020B0503020204020204" pitchFamily="34" charset="-122"/>
              </a:rPr>
              <a:t>3.25/4</a:t>
            </a:r>
            <a:r>
              <a:rPr lang="zh-CN" altLang="en-US" sz="1000" dirty="0">
                <a:solidFill>
                  <a:srgbClr val="53585F">
                    <a:lumMod val="50000"/>
                  </a:srgbClr>
                </a:solidFill>
                <a:latin typeface="微软雅黑" panose="020B0503020204020204" pitchFamily="34" charset="-122"/>
                <a:ea typeface="微软雅黑" panose="020B0503020204020204" pitchFamily="34" charset="-122"/>
              </a:rPr>
              <a:t>，</a:t>
            </a:r>
            <a:r>
              <a:rPr lang="en-US" altLang="zh-CN" sz="1000" dirty="0">
                <a:solidFill>
                  <a:srgbClr val="53585F">
                    <a:lumMod val="50000"/>
                  </a:srgbClr>
                </a:solidFill>
                <a:latin typeface="微软雅黑" panose="020B0503020204020204" pitchFamily="34" charset="-122"/>
                <a:ea typeface="微软雅黑" panose="020B0503020204020204" pitchFamily="34" charset="-122"/>
              </a:rPr>
              <a:t> technology 3.5/4</a:t>
            </a:r>
          </a:p>
          <a:p>
            <a:pPr marL="171450" indent="-171450">
              <a:lnSpc>
                <a:spcPct val="150000"/>
              </a:lnSpc>
              <a:buFont typeface="Arial" panose="020B0604020202020204" pitchFamily="34" charset="0"/>
              <a:buChar char="•"/>
            </a:pPr>
            <a:r>
              <a:rPr lang="en-US" altLang="zh-CN" sz="1200" dirty="0">
                <a:solidFill>
                  <a:srgbClr val="53585F">
                    <a:lumMod val="50000"/>
                  </a:srgbClr>
                </a:solidFill>
                <a:latin typeface="微软雅黑" panose="020B0503020204020204" pitchFamily="34" charset="-122"/>
                <a:ea typeface="微软雅黑" panose="020B0503020204020204" pitchFamily="34" charset="-122"/>
              </a:rPr>
              <a:t>3</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篇一作、</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1</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篇二作、</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 2</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篇通讯 </a:t>
            </a:r>
            <a:r>
              <a:rPr lang="en-US" altLang="zh-CN" sz="1200" dirty="0">
                <a:solidFill>
                  <a:srgbClr val="53585F">
                    <a:lumMod val="50000"/>
                  </a:srgbClr>
                </a:solidFill>
                <a:latin typeface="微软雅黑" panose="020B0503020204020204" pitchFamily="34" charset="-122"/>
                <a:ea typeface="微软雅黑" panose="020B0503020204020204" pitchFamily="34" charset="-122"/>
              </a:rPr>
              <a:t>ICLR 2026 </a:t>
            </a:r>
            <a:r>
              <a:rPr lang="zh-CN" altLang="en-US" sz="1200" dirty="0">
                <a:solidFill>
                  <a:srgbClr val="53585F">
                    <a:lumMod val="50000"/>
                  </a:srgbClr>
                </a:solidFill>
                <a:latin typeface="微软雅黑" panose="020B0503020204020204" pitchFamily="34" charset="-122"/>
                <a:ea typeface="微软雅黑" panose="020B0503020204020204" pitchFamily="34" charset="-122"/>
              </a:rPr>
              <a:t>在投</a:t>
            </a:r>
            <a:endParaRPr kumimoji="0" lang="en-US" altLang="zh-CN" sz="14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2E66A853-2E7B-1DEB-1787-A94DF40B1F5F}"/>
              </a:ext>
            </a:extLst>
          </p:cNvPr>
          <p:cNvSpPr/>
          <p:nvPr/>
        </p:nvSpPr>
        <p:spPr>
          <a:xfrm>
            <a:off x="1760910" y="1123033"/>
            <a:ext cx="2265409" cy="65710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年龄：</a:t>
            </a:r>
            <a:r>
              <a:rPr kumimoji="0" lang="en-US" altLang="zh-CN" sz="13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2</a:t>
            </a:r>
            <a:r>
              <a:rPr lang="en-US" altLang="zh-CN" sz="1300" dirty="0">
                <a:solidFill>
                  <a:srgbClr val="53585F">
                    <a:lumMod val="50000"/>
                  </a:srgbClr>
                </a:solidFill>
                <a:latin typeface="微软雅黑" panose="020B0503020204020204" pitchFamily="34" charset="-122"/>
                <a:ea typeface="微软雅黑" panose="020B0503020204020204" pitchFamily="34" charset="-122"/>
              </a:rPr>
              <a:t>5</a:t>
            </a:r>
            <a:r>
              <a:rPr kumimoji="0" lang="en-US" altLang="zh-CN" sz="13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				</a:t>
            </a:r>
          </a:p>
        </p:txBody>
      </p:sp>
      <p:sp>
        <p:nvSpPr>
          <p:cNvPr id="2" name="文本框 1">
            <a:extLst>
              <a:ext uri="{FF2B5EF4-FFF2-40B4-BE49-F238E27FC236}">
                <a16:creationId xmlns:a16="http://schemas.microsoft.com/office/drawing/2014/main" id="{94ECC57D-5456-E7B8-E868-295656A7444D}"/>
              </a:ext>
            </a:extLst>
          </p:cNvPr>
          <p:cNvSpPr txBox="1"/>
          <p:nvPr/>
        </p:nvSpPr>
        <p:spPr>
          <a:xfrm>
            <a:off x="100757" y="4244340"/>
            <a:ext cx="987301"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获奖</a:t>
            </a:r>
            <a:r>
              <a:rPr kumimoji="0" lang="zh-CN" altLang="en-US"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a:t>
            </a:r>
            <a:endParaRPr kumimoji="0" lang="en-US" altLang="zh-CN"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p:txBody>
      </p:sp>
      <p:sp>
        <p:nvSpPr>
          <p:cNvPr id="3" name="内容区域">
            <a:extLst>
              <a:ext uri="{FF2B5EF4-FFF2-40B4-BE49-F238E27FC236}">
                <a16:creationId xmlns:a16="http://schemas.microsoft.com/office/drawing/2014/main" id="{00BE0B88-21ED-C03D-2FCF-6E4EE135E4A5}"/>
              </a:ext>
            </a:extLst>
          </p:cNvPr>
          <p:cNvSpPr/>
          <p:nvPr/>
        </p:nvSpPr>
        <p:spPr>
          <a:xfrm>
            <a:off x="224094" y="4808421"/>
            <a:ext cx="3722286" cy="3582898"/>
          </a:xfrm>
          <a:prstGeom prst="rect">
            <a:avLst/>
          </a:prstGeom>
          <a:ln w="38100">
            <a:noFill/>
            <a:custDash>
              <a:ds d="600000" sp="600000"/>
            </a:custDash>
            <a:miter lim="400000"/>
          </a:ln>
        </p:spPr>
        <p:txBody>
          <a:bodyPr lIns="50800" tIns="50800" rIns="50800" bIns="50800" anchor="t"/>
          <a:lstStyle/>
          <a:p>
            <a:pPr marL="171450" indent="-171450">
              <a:lnSpc>
                <a:spcPct val="150000"/>
              </a:lnSpc>
              <a:buFont typeface="Arial" panose="020B0604020202020204" pitchFamily="34" charset="0"/>
              <a:buChar char="•"/>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中科大 优秀毕业生</a:t>
            </a:r>
            <a:endParaRPr kumimoji="0" lang="en-US" altLang="zh-CN"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kumimoji="0" lang="zh-CN" altLang="en-US" sz="1200" b="0" i="0" u="none" strike="noStrike" kern="1200" cap="none" spc="0" normalizeH="0" baseline="0" noProof="0" dirty="0">
                <a:ln>
                  <a:noFill/>
                </a:ln>
                <a:solidFill>
                  <a:srgbClr val="53585F">
                    <a:lumMod val="50000"/>
                  </a:srgbClr>
                </a:solidFill>
                <a:effectLst/>
                <a:uLnTx/>
                <a:uFillTx/>
                <a:latin typeface="微软雅黑" panose="020B0503020204020204" pitchFamily="34" charset="-122"/>
                <a:ea typeface="微软雅黑" panose="020B0503020204020204" pitchFamily="34" charset="-122"/>
              </a:rPr>
              <a:t>中科大 </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博士国家奖学金</a:t>
            </a:r>
            <a:endParaRPr kumimoji="0" lang="en-US" altLang="zh-CN" sz="1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kern="1200" dirty="0">
                <a:solidFill>
                  <a:srgbClr val="0060FF"/>
                </a:solidFill>
                <a:latin typeface="腾讯体 W7" panose="020C08030202040F0204" pitchFamily="34" charset="-122"/>
                <a:ea typeface="腾讯体 W7" panose="020C08030202040F0204" pitchFamily="34" charset="-122"/>
              </a:rPr>
              <a:t>科研思路</a:t>
            </a: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66" name="文本框 65">
            <a:extLst>
              <a:ext uri="{FF2B5EF4-FFF2-40B4-BE49-F238E27FC236}">
                <a16:creationId xmlns:a16="http://schemas.microsoft.com/office/drawing/2014/main" id="{7BF28DE5-9CA9-4216-BF1E-4482A88A62B7}"/>
              </a:ext>
            </a:extLst>
          </p:cNvPr>
          <p:cNvSpPr txBox="1"/>
          <p:nvPr/>
        </p:nvSpPr>
        <p:spPr>
          <a:xfrm>
            <a:off x="655427" y="4742344"/>
            <a:ext cx="1217000" cy="707885"/>
          </a:xfrm>
          <a:prstGeom prst="rect">
            <a:avLst/>
          </a:prstGeom>
          <a:noFill/>
        </p:spPr>
        <p:txBody>
          <a:bodyPr vert="horz" wrap="none" rtlCol="0">
            <a:spAutoFit/>
          </a:bodyPr>
          <a:lstStyle/>
          <a:p>
            <a:r>
              <a:rPr lang="zh-CN" altLang="en-US" sz="2000" b="1" dirty="0">
                <a:latin typeface="楷体" panose="02010609060101010101" pitchFamily="49" charset="-122"/>
                <a:ea typeface="楷体" panose="02010609060101010101" pitchFamily="49" charset="-122"/>
              </a:rPr>
              <a:t>科学计算</a:t>
            </a:r>
            <a:endParaRPr lang="en-US" altLang="zh-CN" sz="2000" b="1" dirty="0">
              <a:latin typeface="楷体" panose="02010609060101010101" pitchFamily="49" charset="-122"/>
              <a:ea typeface="楷体" panose="02010609060101010101" pitchFamily="49" charset="-122"/>
            </a:endParaRPr>
          </a:p>
          <a:p>
            <a:pPr algn="ctr"/>
            <a:r>
              <a:rPr lang="zh-CN" altLang="en-US" sz="2000" b="1" dirty="0">
                <a:latin typeface="楷体" panose="02010609060101010101" pitchFamily="49" charset="-122"/>
                <a:ea typeface="楷体" panose="02010609060101010101" pitchFamily="49" charset="-122"/>
              </a:rPr>
              <a:t>算法</a:t>
            </a:r>
          </a:p>
        </p:txBody>
      </p:sp>
      <p:sp>
        <p:nvSpPr>
          <p:cNvPr id="65" name="矩形: 圆角 64">
            <a:extLst>
              <a:ext uri="{FF2B5EF4-FFF2-40B4-BE49-F238E27FC236}">
                <a16:creationId xmlns:a16="http://schemas.microsoft.com/office/drawing/2014/main" id="{F9278156-03CF-4F45-9CA2-6481D7CB46FF}"/>
              </a:ext>
            </a:extLst>
          </p:cNvPr>
          <p:cNvSpPr/>
          <p:nvPr/>
        </p:nvSpPr>
        <p:spPr>
          <a:xfrm>
            <a:off x="609744" y="4617564"/>
            <a:ext cx="10538461" cy="943789"/>
          </a:xfrm>
          <a:prstGeom prst="roundRect">
            <a:avLst/>
          </a:prstGeom>
          <a:noFill/>
          <a:ln w="38100">
            <a:solidFill>
              <a:srgbClr val="E451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 name="箭头: 上 111">
            <a:extLst>
              <a:ext uri="{FF2B5EF4-FFF2-40B4-BE49-F238E27FC236}">
                <a16:creationId xmlns:a16="http://schemas.microsoft.com/office/drawing/2014/main" id="{021D13F9-2F9E-4B6E-9B96-392810A902E6}"/>
              </a:ext>
            </a:extLst>
          </p:cNvPr>
          <p:cNvSpPr/>
          <p:nvPr/>
        </p:nvSpPr>
        <p:spPr>
          <a:xfrm>
            <a:off x="5621433" y="2529906"/>
            <a:ext cx="624299" cy="279746"/>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555C5FC1-369E-49D4-8BC5-56716589341C}"/>
              </a:ext>
            </a:extLst>
          </p:cNvPr>
          <p:cNvSpPr/>
          <p:nvPr/>
        </p:nvSpPr>
        <p:spPr>
          <a:xfrm>
            <a:off x="1903064" y="4871146"/>
            <a:ext cx="1481684" cy="462427"/>
          </a:xfrm>
          <a:prstGeom prst="rect">
            <a:avLst/>
          </a:prstGeom>
          <a:solidFill>
            <a:srgbClr val="EB7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特征值算法</a:t>
            </a:r>
          </a:p>
        </p:txBody>
      </p:sp>
      <p:sp>
        <p:nvSpPr>
          <p:cNvPr id="59" name="箭头: 上 58">
            <a:extLst>
              <a:ext uri="{FF2B5EF4-FFF2-40B4-BE49-F238E27FC236}">
                <a16:creationId xmlns:a16="http://schemas.microsoft.com/office/drawing/2014/main" id="{A771EC02-2B93-489C-B9C5-2C54E0D178EF}"/>
              </a:ext>
            </a:extLst>
          </p:cNvPr>
          <p:cNvSpPr/>
          <p:nvPr/>
        </p:nvSpPr>
        <p:spPr>
          <a:xfrm>
            <a:off x="5612507" y="4204204"/>
            <a:ext cx="624299" cy="279746"/>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B718F20E-0B54-40AA-ACF7-2FF23E31640B}"/>
              </a:ext>
            </a:extLst>
          </p:cNvPr>
          <p:cNvSpPr/>
          <p:nvPr/>
        </p:nvSpPr>
        <p:spPr>
          <a:xfrm>
            <a:off x="655427" y="2911947"/>
            <a:ext cx="10538461" cy="1151148"/>
          </a:xfrm>
          <a:prstGeom prst="roundRect">
            <a:avLst/>
          </a:prstGeom>
          <a:noFill/>
          <a:ln w="38100">
            <a:solidFill>
              <a:srgbClr val="FFC000"/>
            </a:solidFill>
            <a:prstDash val="sysDash"/>
            <a:extLst>
              <a:ext uri="{C807C97D-BFC1-408E-A445-0C87EB9F89A2}">
                <ask:lineSketchStyleProps xmlns:ask="http://schemas.microsoft.com/office/drawing/2018/sketchyshapes" sd="1219033472">
                  <a:custGeom>
                    <a:avLst/>
                    <a:gdLst>
                      <a:gd name="connsiteX0" fmla="*/ 0 w 9519648"/>
                      <a:gd name="connsiteY0" fmla="*/ 599797 h 3598710"/>
                      <a:gd name="connsiteX1" fmla="*/ 599797 w 9519648"/>
                      <a:gd name="connsiteY1" fmla="*/ 0 h 3598710"/>
                      <a:gd name="connsiteX2" fmla="*/ 1360488 w 9519648"/>
                      <a:gd name="connsiteY2" fmla="*/ 0 h 3598710"/>
                      <a:gd name="connsiteX3" fmla="*/ 1871577 w 9519648"/>
                      <a:gd name="connsiteY3" fmla="*/ 0 h 3598710"/>
                      <a:gd name="connsiteX4" fmla="*/ 2299465 w 9519648"/>
                      <a:gd name="connsiteY4" fmla="*/ 0 h 3598710"/>
                      <a:gd name="connsiteX5" fmla="*/ 2976955 w 9519648"/>
                      <a:gd name="connsiteY5" fmla="*/ 0 h 3598710"/>
                      <a:gd name="connsiteX6" fmla="*/ 3488044 w 9519648"/>
                      <a:gd name="connsiteY6" fmla="*/ 0 h 3598710"/>
                      <a:gd name="connsiteX7" fmla="*/ 4248735 w 9519648"/>
                      <a:gd name="connsiteY7" fmla="*/ 0 h 3598710"/>
                      <a:gd name="connsiteX8" fmla="*/ 4676623 w 9519648"/>
                      <a:gd name="connsiteY8" fmla="*/ 0 h 3598710"/>
                      <a:gd name="connsiteX9" fmla="*/ 5437314 w 9519648"/>
                      <a:gd name="connsiteY9" fmla="*/ 0 h 3598710"/>
                      <a:gd name="connsiteX10" fmla="*/ 5782002 w 9519648"/>
                      <a:gd name="connsiteY10" fmla="*/ 0 h 3598710"/>
                      <a:gd name="connsiteX11" fmla="*/ 6376292 w 9519648"/>
                      <a:gd name="connsiteY11" fmla="*/ 0 h 3598710"/>
                      <a:gd name="connsiteX12" fmla="*/ 6970581 w 9519648"/>
                      <a:gd name="connsiteY12" fmla="*/ 0 h 3598710"/>
                      <a:gd name="connsiteX13" fmla="*/ 7481670 w 9519648"/>
                      <a:gd name="connsiteY13" fmla="*/ 0 h 3598710"/>
                      <a:gd name="connsiteX14" fmla="*/ 8242361 w 9519648"/>
                      <a:gd name="connsiteY14" fmla="*/ 0 h 3598710"/>
                      <a:gd name="connsiteX15" fmla="*/ 8919851 w 9519648"/>
                      <a:gd name="connsiteY15" fmla="*/ 0 h 3598710"/>
                      <a:gd name="connsiteX16" fmla="*/ 9519648 w 9519648"/>
                      <a:gd name="connsiteY16" fmla="*/ 599797 h 3598710"/>
                      <a:gd name="connsiteX17" fmla="*/ 9519648 w 9519648"/>
                      <a:gd name="connsiteY17" fmla="*/ 1223567 h 3598710"/>
                      <a:gd name="connsiteX18" fmla="*/ 9519648 w 9519648"/>
                      <a:gd name="connsiteY18" fmla="*/ 1823346 h 3598710"/>
                      <a:gd name="connsiteX19" fmla="*/ 9519648 w 9519648"/>
                      <a:gd name="connsiteY19" fmla="*/ 2351152 h 3598710"/>
                      <a:gd name="connsiteX20" fmla="*/ 9519648 w 9519648"/>
                      <a:gd name="connsiteY20" fmla="*/ 2998913 h 3598710"/>
                      <a:gd name="connsiteX21" fmla="*/ 8919851 w 9519648"/>
                      <a:gd name="connsiteY21" fmla="*/ 3598710 h 3598710"/>
                      <a:gd name="connsiteX22" fmla="*/ 8408762 w 9519648"/>
                      <a:gd name="connsiteY22" fmla="*/ 3598710 h 3598710"/>
                      <a:gd name="connsiteX23" fmla="*/ 7814472 w 9519648"/>
                      <a:gd name="connsiteY23" fmla="*/ 3598710 h 3598710"/>
                      <a:gd name="connsiteX24" fmla="*/ 7469784 w 9519648"/>
                      <a:gd name="connsiteY24" fmla="*/ 3598710 h 3598710"/>
                      <a:gd name="connsiteX25" fmla="*/ 7125096 w 9519648"/>
                      <a:gd name="connsiteY25" fmla="*/ 3598710 h 3598710"/>
                      <a:gd name="connsiteX26" fmla="*/ 6530807 w 9519648"/>
                      <a:gd name="connsiteY26" fmla="*/ 3598710 h 3598710"/>
                      <a:gd name="connsiteX27" fmla="*/ 6102918 w 9519648"/>
                      <a:gd name="connsiteY27" fmla="*/ 3598710 h 3598710"/>
                      <a:gd name="connsiteX28" fmla="*/ 5425428 w 9519648"/>
                      <a:gd name="connsiteY28" fmla="*/ 3598710 h 3598710"/>
                      <a:gd name="connsiteX29" fmla="*/ 4997540 w 9519648"/>
                      <a:gd name="connsiteY29" fmla="*/ 3598710 h 3598710"/>
                      <a:gd name="connsiteX30" fmla="*/ 4320050 w 9519648"/>
                      <a:gd name="connsiteY30" fmla="*/ 3598710 h 3598710"/>
                      <a:gd name="connsiteX31" fmla="*/ 3975362 w 9519648"/>
                      <a:gd name="connsiteY31" fmla="*/ 3598710 h 3598710"/>
                      <a:gd name="connsiteX32" fmla="*/ 3297872 w 9519648"/>
                      <a:gd name="connsiteY32" fmla="*/ 3598710 h 3598710"/>
                      <a:gd name="connsiteX33" fmla="*/ 2869983 w 9519648"/>
                      <a:gd name="connsiteY33" fmla="*/ 3598710 h 3598710"/>
                      <a:gd name="connsiteX34" fmla="*/ 2525295 w 9519648"/>
                      <a:gd name="connsiteY34" fmla="*/ 3598710 h 3598710"/>
                      <a:gd name="connsiteX35" fmla="*/ 2097407 w 9519648"/>
                      <a:gd name="connsiteY35" fmla="*/ 3598710 h 3598710"/>
                      <a:gd name="connsiteX36" fmla="*/ 1419917 w 9519648"/>
                      <a:gd name="connsiteY36" fmla="*/ 3598710 h 3598710"/>
                      <a:gd name="connsiteX37" fmla="*/ 599797 w 9519648"/>
                      <a:gd name="connsiteY37" fmla="*/ 3598710 h 3598710"/>
                      <a:gd name="connsiteX38" fmla="*/ 0 w 9519648"/>
                      <a:gd name="connsiteY38" fmla="*/ 2998913 h 3598710"/>
                      <a:gd name="connsiteX39" fmla="*/ 0 w 9519648"/>
                      <a:gd name="connsiteY39" fmla="*/ 2399134 h 3598710"/>
                      <a:gd name="connsiteX40" fmla="*/ 0 w 9519648"/>
                      <a:gd name="connsiteY40" fmla="*/ 1799355 h 3598710"/>
                      <a:gd name="connsiteX41" fmla="*/ 0 w 9519648"/>
                      <a:gd name="connsiteY41" fmla="*/ 1247558 h 3598710"/>
                      <a:gd name="connsiteX42" fmla="*/ 0 w 9519648"/>
                      <a:gd name="connsiteY42" fmla="*/ 599797 h 359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19648" h="3598710" extrusionOk="0">
                        <a:moveTo>
                          <a:pt x="0" y="599797"/>
                        </a:moveTo>
                        <a:cubicBezTo>
                          <a:pt x="-61031" y="230893"/>
                          <a:pt x="241701" y="10073"/>
                          <a:pt x="599797" y="0"/>
                        </a:cubicBezTo>
                        <a:cubicBezTo>
                          <a:pt x="837903" y="-63330"/>
                          <a:pt x="1040699" y="55683"/>
                          <a:pt x="1360488" y="0"/>
                        </a:cubicBezTo>
                        <a:cubicBezTo>
                          <a:pt x="1680277" y="-55683"/>
                          <a:pt x="1747848" y="44738"/>
                          <a:pt x="1871577" y="0"/>
                        </a:cubicBezTo>
                        <a:cubicBezTo>
                          <a:pt x="1995306" y="-44738"/>
                          <a:pt x="2120840" y="4041"/>
                          <a:pt x="2299465" y="0"/>
                        </a:cubicBezTo>
                        <a:cubicBezTo>
                          <a:pt x="2478090" y="-4041"/>
                          <a:pt x="2704531" y="62253"/>
                          <a:pt x="2976955" y="0"/>
                        </a:cubicBezTo>
                        <a:cubicBezTo>
                          <a:pt x="3249379" y="-62253"/>
                          <a:pt x="3301914" y="53931"/>
                          <a:pt x="3488044" y="0"/>
                        </a:cubicBezTo>
                        <a:cubicBezTo>
                          <a:pt x="3674174" y="-53931"/>
                          <a:pt x="3969557" y="89954"/>
                          <a:pt x="4248735" y="0"/>
                        </a:cubicBezTo>
                        <a:cubicBezTo>
                          <a:pt x="4527913" y="-89954"/>
                          <a:pt x="4514364" y="6956"/>
                          <a:pt x="4676623" y="0"/>
                        </a:cubicBezTo>
                        <a:cubicBezTo>
                          <a:pt x="4838882" y="-6956"/>
                          <a:pt x="5227843" y="71367"/>
                          <a:pt x="5437314" y="0"/>
                        </a:cubicBezTo>
                        <a:cubicBezTo>
                          <a:pt x="5646785" y="-71367"/>
                          <a:pt x="5627390" y="25345"/>
                          <a:pt x="5782002" y="0"/>
                        </a:cubicBezTo>
                        <a:cubicBezTo>
                          <a:pt x="5936614" y="-25345"/>
                          <a:pt x="6198912" y="52842"/>
                          <a:pt x="6376292" y="0"/>
                        </a:cubicBezTo>
                        <a:cubicBezTo>
                          <a:pt x="6553672" y="-52842"/>
                          <a:pt x="6786971" y="11377"/>
                          <a:pt x="6970581" y="0"/>
                        </a:cubicBezTo>
                        <a:cubicBezTo>
                          <a:pt x="7154191" y="-11377"/>
                          <a:pt x="7276700" y="37670"/>
                          <a:pt x="7481670" y="0"/>
                        </a:cubicBezTo>
                        <a:cubicBezTo>
                          <a:pt x="7686640" y="-37670"/>
                          <a:pt x="8072199" y="3348"/>
                          <a:pt x="8242361" y="0"/>
                        </a:cubicBezTo>
                        <a:cubicBezTo>
                          <a:pt x="8412523" y="-3348"/>
                          <a:pt x="8615005" y="42378"/>
                          <a:pt x="8919851" y="0"/>
                        </a:cubicBezTo>
                        <a:cubicBezTo>
                          <a:pt x="9214487" y="6014"/>
                          <a:pt x="9509665" y="261650"/>
                          <a:pt x="9519648" y="599797"/>
                        </a:cubicBezTo>
                        <a:cubicBezTo>
                          <a:pt x="9551624" y="813906"/>
                          <a:pt x="9517308" y="1056986"/>
                          <a:pt x="9519648" y="1223567"/>
                        </a:cubicBezTo>
                        <a:cubicBezTo>
                          <a:pt x="9521988" y="1390148"/>
                          <a:pt x="9497823" y="1657027"/>
                          <a:pt x="9519648" y="1823346"/>
                        </a:cubicBezTo>
                        <a:cubicBezTo>
                          <a:pt x="9541473" y="1989665"/>
                          <a:pt x="9504327" y="2143575"/>
                          <a:pt x="9519648" y="2351152"/>
                        </a:cubicBezTo>
                        <a:cubicBezTo>
                          <a:pt x="9534969" y="2558729"/>
                          <a:pt x="9470871" y="2812753"/>
                          <a:pt x="9519648" y="2998913"/>
                        </a:cubicBezTo>
                        <a:cubicBezTo>
                          <a:pt x="9570535" y="3299987"/>
                          <a:pt x="9216753" y="3653253"/>
                          <a:pt x="8919851" y="3598710"/>
                        </a:cubicBezTo>
                        <a:cubicBezTo>
                          <a:pt x="8684139" y="3650245"/>
                          <a:pt x="8614107" y="3546405"/>
                          <a:pt x="8408762" y="3598710"/>
                        </a:cubicBezTo>
                        <a:cubicBezTo>
                          <a:pt x="8203417" y="3651015"/>
                          <a:pt x="7966189" y="3595456"/>
                          <a:pt x="7814472" y="3598710"/>
                        </a:cubicBezTo>
                        <a:cubicBezTo>
                          <a:pt x="7662755" y="3601964"/>
                          <a:pt x="7546845" y="3586388"/>
                          <a:pt x="7469784" y="3598710"/>
                        </a:cubicBezTo>
                        <a:cubicBezTo>
                          <a:pt x="7392723" y="3611032"/>
                          <a:pt x="7262543" y="3559529"/>
                          <a:pt x="7125096" y="3598710"/>
                        </a:cubicBezTo>
                        <a:cubicBezTo>
                          <a:pt x="6987649" y="3637891"/>
                          <a:pt x="6678453" y="3578983"/>
                          <a:pt x="6530807" y="3598710"/>
                        </a:cubicBezTo>
                        <a:cubicBezTo>
                          <a:pt x="6383161" y="3618437"/>
                          <a:pt x="6264295" y="3548528"/>
                          <a:pt x="6102918" y="3598710"/>
                        </a:cubicBezTo>
                        <a:cubicBezTo>
                          <a:pt x="5941541" y="3648892"/>
                          <a:pt x="5593345" y="3542006"/>
                          <a:pt x="5425428" y="3598710"/>
                        </a:cubicBezTo>
                        <a:cubicBezTo>
                          <a:pt x="5257511" y="3655414"/>
                          <a:pt x="5128723" y="3582103"/>
                          <a:pt x="4997540" y="3598710"/>
                        </a:cubicBezTo>
                        <a:cubicBezTo>
                          <a:pt x="4866357" y="3615317"/>
                          <a:pt x="4521028" y="3562865"/>
                          <a:pt x="4320050" y="3598710"/>
                        </a:cubicBezTo>
                        <a:cubicBezTo>
                          <a:pt x="4119072" y="3634555"/>
                          <a:pt x="4109193" y="3594823"/>
                          <a:pt x="3975362" y="3598710"/>
                        </a:cubicBezTo>
                        <a:cubicBezTo>
                          <a:pt x="3841531" y="3602597"/>
                          <a:pt x="3602209" y="3564190"/>
                          <a:pt x="3297872" y="3598710"/>
                        </a:cubicBezTo>
                        <a:cubicBezTo>
                          <a:pt x="2993535" y="3633230"/>
                          <a:pt x="2985887" y="3596647"/>
                          <a:pt x="2869983" y="3598710"/>
                        </a:cubicBezTo>
                        <a:cubicBezTo>
                          <a:pt x="2754079" y="3600773"/>
                          <a:pt x="2605621" y="3591882"/>
                          <a:pt x="2525295" y="3598710"/>
                        </a:cubicBezTo>
                        <a:cubicBezTo>
                          <a:pt x="2444969" y="3605538"/>
                          <a:pt x="2266847" y="3560222"/>
                          <a:pt x="2097407" y="3598710"/>
                        </a:cubicBezTo>
                        <a:cubicBezTo>
                          <a:pt x="1927967" y="3637198"/>
                          <a:pt x="1618647" y="3519717"/>
                          <a:pt x="1419917" y="3598710"/>
                        </a:cubicBezTo>
                        <a:cubicBezTo>
                          <a:pt x="1221187" y="3677703"/>
                          <a:pt x="835045" y="3550633"/>
                          <a:pt x="599797" y="3598710"/>
                        </a:cubicBezTo>
                        <a:cubicBezTo>
                          <a:pt x="341586" y="3601032"/>
                          <a:pt x="12981" y="3343622"/>
                          <a:pt x="0" y="2998913"/>
                        </a:cubicBezTo>
                        <a:cubicBezTo>
                          <a:pt x="-16769" y="2770841"/>
                          <a:pt x="34955" y="2623894"/>
                          <a:pt x="0" y="2399134"/>
                        </a:cubicBezTo>
                        <a:cubicBezTo>
                          <a:pt x="-34955" y="2174374"/>
                          <a:pt x="18021" y="1977039"/>
                          <a:pt x="0" y="1799355"/>
                        </a:cubicBezTo>
                        <a:cubicBezTo>
                          <a:pt x="-18021" y="1621671"/>
                          <a:pt x="41887" y="1441706"/>
                          <a:pt x="0" y="1247558"/>
                        </a:cubicBezTo>
                        <a:cubicBezTo>
                          <a:pt x="-41887" y="1053410"/>
                          <a:pt x="9717" y="851345"/>
                          <a:pt x="0" y="5997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a:extLst>
              <a:ext uri="{FF2B5EF4-FFF2-40B4-BE49-F238E27FC236}">
                <a16:creationId xmlns:a16="http://schemas.microsoft.com/office/drawing/2014/main" id="{D82CD1D1-6978-4A6A-B5C3-1275E8C479C6}"/>
              </a:ext>
            </a:extLst>
          </p:cNvPr>
          <p:cNvSpPr txBox="1"/>
          <p:nvPr/>
        </p:nvSpPr>
        <p:spPr>
          <a:xfrm flipH="1">
            <a:off x="609744" y="3287513"/>
            <a:ext cx="1383805" cy="400110"/>
          </a:xfrm>
          <a:prstGeom prst="rect">
            <a:avLst/>
          </a:prstGeom>
          <a:noFill/>
        </p:spPr>
        <p:txBody>
          <a:bodyPr vert="horz" wrap="square" rtlCol="0">
            <a:spAutoFit/>
          </a:bodyPr>
          <a:lstStyle/>
          <a:p>
            <a:r>
              <a:rPr lang="zh-CN" altLang="en-US" sz="2000" b="1" dirty="0">
                <a:latin typeface="楷体" panose="02010609060101010101" pitchFamily="49" charset="-122"/>
                <a:ea typeface="楷体" panose="02010609060101010101" pitchFamily="49" charset="-122"/>
              </a:rPr>
              <a:t>现有问题</a:t>
            </a:r>
          </a:p>
        </p:txBody>
      </p:sp>
      <p:sp>
        <p:nvSpPr>
          <p:cNvPr id="83" name="矩形 82">
            <a:extLst>
              <a:ext uri="{FF2B5EF4-FFF2-40B4-BE49-F238E27FC236}">
                <a16:creationId xmlns:a16="http://schemas.microsoft.com/office/drawing/2014/main" id="{3269A6F5-8AF0-484F-AC64-E6A045DE02A6}"/>
              </a:ext>
            </a:extLst>
          </p:cNvPr>
          <p:cNvSpPr/>
          <p:nvPr/>
        </p:nvSpPr>
        <p:spPr>
          <a:xfrm>
            <a:off x="1869024" y="3112130"/>
            <a:ext cx="1508229" cy="729807"/>
          </a:xfrm>
          <a:prstGeom prst="rect">
            <a:avLst/>
          </a:prstGeom>
          <a:solidFill>
            <a:srgbClr val="EDB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特征值求解</a:t>
            </a:r>
            <a:endParaRPr lang="en-US" altLang="zh-CN" sz="1600" b="1" dirty="0">
              <a:solidFill>
                <a:srgbClr val="FFFFFF"/>
              </a:solidFill>
            </a:endParaRPr>
          </a:p>
          <a:p>
            <a:pPr algn="ctr"/>
            <a:r>
              <a:rPr lang="zh-CN" altLang="en-US" sz="1600" b="1" dirty="0">
                <a:solidFill>
                  <a:srgbClr val="FFFFFF"/>
                </a:solidFill>
              </a:rPr>
              <a:t>维数灾难</a:t>
            </a:r>
          </a:p>
        </p:txBody>
      </p:sp>
      <p:sp>
        <p:nvSpPr>
          <p:cNvPr id="88" name="矩形 87">
            <a:extLst>
              <a:ext uri="{FF2B5EF4-FFF2-40B4-BE49-F238E27FC236}">
                <a16:creationId xmlns:a16="http://schemas.microsoft.com/office/drawing/2014/main" id="{38E66797-5692-497D-ACA7-10F0B4449119}"/>
              </a:ext>
            </a:extLst>
          </p:cNvPr>
          <p:cNvSpPr/>
          <p:nvPr/>
        </p:nvSpPr>
        <p:spPr>
          <a:xfrm>
            <a:off x="3889051" y="3122665"/>
            <a:ext cx="1783127" cy="729807"/>
          </a:xfrm>
          <a:prstGeom prst="rect">
            <a:avLst/>
          </a:prstGeom>
          <a:solidFill>
            <a:srgbClr val="EDB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线性方程组求解</a:t>
            </a:r>
          </a:p>
          <a:p>
            <a:pPr algn="ctr"/>
            <a:r>
              <a:rPr lang="zh-CN" altLang="en-US" sz="1600" b="1" dirty="0">
                <a:solidFill>
                  <a:srgbClr val="FFFFFF"/>
                </a:solidFill>
              </a:rPr>
              <a:t>对预处理敏感</a:t>
            </a:r>
          </a:p>
        </p:txBody>
      </p:sp>
      <p:sp>
        <p:nvSpPr>
          <p:cNvPr id="89" name="矩形 88">
            <a:extLst>
              <a:ext uri="{FF2B5EF4-FFF2-40B4-BE49-F238E27FC236}">
                <a16:creationId xmlns:a16="http://schemas.microsoft.com/office/drawing/2014/main" id="{A524F2B8-AE3B-4604-AF30-940EFA12B266}"/>
              </a:ext>
            </a:extLst>
          </p:cNvPr>
          <p:cNvSpPr/>
          <p:nvPr/>
        </p:nvSpPr>
        <p:spPr>
          <a:xfrm>
            <a:off x="6103128" y="3122665"/>
            <a:ext cx="2199823" cy="729807"/>
          </a:xfrm>
          <a:prstGeom prst="rect">
            <a:avLst/>
          </a:prstGeom>
          <a:solidFill>
            <a:srgbClr val="EDB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神经算子</a:t>
            </a:r>
          </a:p>
          <a:p>
            <a:pPr algn="ctr"/>
            <a:r>
              <a:rPr lang="zh-CN" altLang="en-US" sz="1600" b="1" dirty="0">
                <a:solidFill>
                  <a:srgbClr val="FFFFFF"/>
                </a:solidFill>
              </a:rPr>
              <a:t>难以同时求解多类</a:t>
            </a:r>
            <a:r>
              <a:rPr lang="en-US" altLang="zh-CN" sz="1600" b="1" dirty="0">
                <a:solidFill>
                  <a:srgbClr val="FFFFFF"/>
                </a:solidFill>
              </a:rPr>
              <a:t>PDE</a:t>
            </a:r>
            <a:endParaRPr lang="zh-CN" altLang="en-US" sz="1600" b="1" dirty="0">
              <a:solidFill>
                <a:srgbClr val="FFFFFF"/>
              </a:solidFill>
            </a:endParaRPr>
          </a:p>
        </p:txBody>
      </p:sp>
      <p:sp>
        <p:nvSpPr>
          <p:cNvPr id="90" name="矩形 89">
            <a:extLst>
              <a:ext uri="{FF2B5EF4-FFF2-40B4-BE49-F238E27FC236}">
                <a16:creationId xmlns:a16="http://schemas.microsoft.com/office/drawing/2014/main" id="{B1F9B3EA-0EA4-49AA-89B7-6B79C2C3223B}"/>
              </a:ext>
            </a:extLst>
          </p:cNvPr>
          <p:cNvSpPr/>
          <p:nvPr/>
        </p:nvSpPr>
        <p:spPr>
          <a:xfrm>
            <a:off x="8740078" y="3112129"/>
            <a:ext cx="2045624" cy="729807"/>
          </a:xfrm>
          <a:prstGeom prst="rect">
            <a:avLst/>
          </a:prstGeom>
          <a:solidFill>
            <a:srgbClr val="EDBC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神经算子</a:t>
            </a:r>
          </a:p>
          <a:p>
            <a:pPr algn="ctr"/>
            <a:r>
              <a:rPr lang="zh-CN" altLang="en-US" sz="1600" b="1" dirty="0">
                <a:solidFill>
                  <a:srgbClr val="FFFFFF"/>
                </a:solidFill>
              </a:rPr>
              <a:t>数据集生成开销大</a:t>
            </a:r>
          </a:p>
        </p:txBody>
      </p:sp>
      <p:sp>
        <p:nvSpPr>
          <p:cNvPr id="91" name="矩形 90">
            <a:extLst>
              <a:ext uri="{FF2B5EF4-FFF2-40B4-BE49-F238E27FC236}">
                <a16:creationId xmlns:a16="http://schemas.microsoft.com/office/drawing/2014/main" id="{54EF7CFD-0B82-4986-9A74-D94230F4BC48}"/>
              </a:ext>
            </a:extLst>
          </p:cNvPr>
          <p:cNvSpPr/>
          <p:nvPr/>
        </p:nvSpPr>
        <p:spPr>
          <a:xfrm>
            <a:off x="3949421" y="4865070"/>
            <a:ext cx="1692366" cy="462427"/>
          </a:xfrm>
          <a:prstGeom prst="rect">
            <a:avLst/>
          </a:prstGeom>
          <a:solidFill>
            <a:srgbClr val="EB7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线性方程组算法</a:t>
            </a:r>
          </a:p>
        </p:txBody>
      </p:sp>
      <p:sp>
        <p:nvSpPr>
          <p:cNvPr id="92" name="矩形 91">
            <a:extLst>
              <a:ext uri="{FF2B5EF4-FFF2-40B4-BE49-F238E27FC236}">
                <a16:creationId xmlns:a16="http://schemas.microsoft.com/office/drawing/2014/main" id="{0F113525-6EC4-4759-BFF5-ABAA0C56F54B}"/>
              </a:ext>
            </a:extLst>
          </p:cNvPr>
          <p:cNvSpPr/>
          <p:nvPr/>
        </p:nvSpPr>
        <p:spPr>
          <a:xfrm>
            <a:off x="8916707" y="4865070"/>
            <a:ext cx="1692366" cy="462427"/>
          </a:xfrm>
          <a:prstGeom prst="rect">
            <a:avLst/>
          </a:prstGeom>
          <a:solidFill>
            <a:srgbClr val="EB7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数据集生成算法</a:t>
            </a:r>
          </a:p>
        </p:txBody>
      </p:sp>
      <p:sp>
        <p:nvSpPr>
          <p:cNvPr id="93" name="矩形 92">
            <a:extLst>
              <a:ext uri="{FF2B5EF4-FFF2-40B4-BE49-F238E27FC236}">
                <a16:creationId xmlns:a16="http://schemas.microsoft.com/office/drawing/2014/main" id="{98EB2AE6-3089-4FD3-838F-F4B586918819}"/>
              </a:ext>
            </a:extLst>
          </p:cNvPr>
          <p:cNvSpPr/>
          <p:nvPr/>
        </p:nvSpPr>
        <p:spPr>
          <a:xfrm>
            <a:off x="6356856" y="4865070"/>
            <a:ext cx="1692366" cy="462427"/>
          </a:xfrm>
          <a:prstGeom prst="rect">
            <a:avLst/>
          </a:prstGeom>
          <a:solidFill>
            <a:srgbClr val="EB7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FF"/>
                </a:solidFill>
              </a:rPr>
              <a:t>神经算子算法</a:t>
            </a:r>
          </a:p>
        </p:txBody>
      </p:sp>
      <p:sp>
        <p:nvSpPr>
          <p:cNvPr id="94" name="矩形: 圆角 93">
            <a:extLst>
              <a:ext uri="{FF2B5EF4-FFF2-40B4-BE49-F238E27FC236}">
                <a16:creationId xmlns:a16="http://schemas.microsoft.com/office/drawing/2014/main" id="{7D585641-36B0-48EB-A785-9C04E71CB59C}"/>
              </a:ext>
            </a:extLst>
          </p:cNvPr>
          <p:cNvSpPr/>
          <p:nvPr/>
        </p:nvSpPr>
        <p:spPr>
          <a:xfrm>
            <a:off x="655427" y="1419276"/>
            <a:ext cx="10538461" cy="1001293"/>
          </a:xfrm>
          <a:prstGeom prst="roundRect">
            <a:avLst/>
          </a:prstGeom>
          <a:noFill/>
          <a:ln w="38100">
            <a:solidFill>
              <a:srgbClr val="008C91"/>
            </a:solidFill>
            <a:prstDash val="sysDash"/>
            <a:extLst>
              <a:ext uri="{C807C97D-BFC1-408E-A445-0C87EB9F89A2}">
                <ask:lineSketchStyleProps xmlns:ask="http://schemas.microsoft.com/office/drawing/2018/sketchyshapes" sd="1219033472">
                  <a:custGeom>
                    <a:avLst/>
                    <a:gdLst>
                      <a:gd name="connsiteX0" fmla="*/ 0 w 9519648"/>
                      <a:gd name="connsiteY0" fmla="*/ 599797 h 3598710"/>
                      <a:gd name="connsiteX1" fmla="*/ 599797 w 9519648"/>
                      <a:gd name="connsiteY1" fmla="*/ 0 h 3598710"/>
                      <a:gd name="connsiteX2" fmla="*/ 1360488 w 9519648"/>
                      <a:gd name="connsiteY2" fmla="*/ 0 h 3598710"/>
                      <a:gd name="connsiteX3" fmla="*/ 1871577 w 9519648"/>
                      <a:gd name="connsiteY3" fmla="*/ 0 h 3598710"/>
                      <a:gd name="connsiteX4" fmla="*/ 2299465 w 9519648"/>
                      <a:gd name="connsiteY4" fmla="*/ 0 h 3598710"/>
                      <a:gd name="connsiteX5" fmla="*/ 2976955 w 9519648"/>
                      <a:gd name="connsiteY5" fmla="*/ 0 h 3598710"/>
                      <a:gd name="connsiteX6" fmla="*/ 3488044 w 9519648"/>
                      <a:gd name="connsiteY6" fmla="*/ 0 h 3598710"/>
                      <a:gd name="connsiteX7" fmla="*/ 4248735 w 9519648"/>
                      <a:gd name="connsiteY7" fmla="*/ 0 h 3598710"/>
                      <a:gd name="connsiteX8" fmla="*/ 4676623 w 9519648"/>
                      <a:gd name="connsiteY8" fmla="*/ 0 h 3598710"/>
                      <a:gd name="connsiteX9" fmla="*/ 5437314 w 9519648"/>
                      <a:gd name="connsiteY9" fmla="*/ 0 h 3598710"/>
                      <a:gd name="connsiteX10" fmla="*/ 5782002 w 9519648"/>
                      <a:gd name="connsiteY10" fmla="*/ 0 h 3598710"/>
                      <a:gd name="connsiteX11" fmla="*/ 6376292 w 9519648"/>
                      <a:gd name="connsiteY11" fmla="*/ 0 h 3598710"/>
                      <a:gd name="connsiteX12" fmla="*/ 6970581 w 9519648"/>
                      <a:gd name="connsiteY12" fmla="*/ 0 h 3598710"/>
                      <a:gd name="connsiteX13" fmla="*/ 7481670 w 9519648"/>
                      <a:gd name="connsiteY13" fmla="*/ 0 h 3598710"/>
                      <a:gd name="connsiteX14" fmla="*/ 8242361 w 9519648"/>
                      <a:gd name="connsiteY14" fmla="*/ 0 h 3598710"/>
                      <a:gd name="connsiteX15" fmla="*/ 8919851 w 9519648"/>
                      <a:gd name="connsiteY15" fmla="*/ 0 h 3598710"/>
                      <a:gd name="connsiteX16" fmla="*/ 9519648 w 9519648"/>
                      <a:gd name="connsiteY16" fmla="*/ 599797 h 3598710"/>
                      <a:gd name="connsiteX17" fmla="*/ 9519648 w 9519648"/>
                      <a:gd name="connsiteY17" fmla="*/ 1223567 h 3598710"/>
                      <a:gd name="connsiteX18" fmla="*/ 9519648 w 9519648"/>
                      <a:gd name="connsiteY18" fmla="*/ 1823346 h 3598710"/>
                      <a:gd name="connsiteX19" fmla="*/ 9519648 w 9519648"/>
                      <a:gd name="connsiteY19" fmla="*/ 2351152 h 3598710"/>
                      <a:gd name="connsiteX20" fmla="*/ 9519648 w 9519648"/>
                      <a:gd name="connsiteY20" fmla="*/ 2998913 h 3598710"/>
                      <a:gd name="connsiteX21" fmla="*/ 8919851 w 9519648"/>
                      <a:gd name="connsiteY21" fmla="*/ 3598710 h 3598710"/>
                      <a:gd name="connsiteX22" fmla="*/ 8408762 w 9519648"/>
                      <a:gd name="connsiteY22" fmla="*/ 3598710 h 3598710"/>
                      <a:gd name="connsiteX23" fmla="*/ 7814472 w 9519648"/>
                      <a:gd name="connsiteY23" fmla="*/ 3598710 h 3598710"/>
                      <a:gd name="connsiteX24" fmla="*/ 7469784 w 9519648"/>
                      <a:gd name="connsiteY24" fmla="*/ 3598710 h 3598710"/>
                      <a:gd name="connsiteX25" fmla="*/ 7125096 w 9519648"/>
                      <a:gd name="connsiteY25" fmla="*/ 3598710 h 3598710"/>
                      <a:gd name="connsiteX26" fmla="*/ 6530807 w 9519648"/>
                      <a:gd name="connsiteY26" fmla="*/ 3598710 h 3598710"/>
                      <a:gd name="connsiteX27" fmla="*/ 6102918 w 9519648"/>
                      <a:gd name="connsiteY27" fmla="*/ 3598710 h 3598710"/>
                      <a:gd name="connsiteX28" fmla="*/ 5425428 w 9519648"/>
                      <a:gd name="connsiteY28" fmla="*/ 3598710 h 3598710"/>
                      <a:gd name="connsiteX29" fmla="*/ 4997540 w 9519648"/>
                      <a:gd name="connsiteY29" fmla="*/ 3598710 h 3598710"/>
                      <a:gd name="connsiteX30" fmla="*/ 4320050 w 9519648"/>
                      <a:gd name="connsiteY30" fmla="*/ 3598710 h 3598710"/>
                      <a:gd name="connsiteX31" fmla="*/ 3975362 w 9519648"/>
                      <a:gd name="connsiteY31" fmla="*/ 3598710 h 3598710"/>
                      <a:gd name="connsiteX32" fmla="*/ 3297872 w 9519648"/>
                      <a:gd name="connsiteY32" fmla="*/ 3598710 h 3598710"/>
                      <a:gd name="connsiteX33" fmla="*/ 2869983 w 9519648"/>
                      <a:gd name="connsiteY33" fmla="*/ 3598710 h 3598710"/>
                      <a:gd name="connsiteX34" fmla="*/ 2525295 w 9519648"/>
                      <a:gd name="connsiteY34" fmla="*/ 3598710 h 3598710"/>
                      <a:gd name="connsiteX35" fmla="*/ 2097407 w 9519648"/>
                      <a:gd name="connsiteY35" fmla="*/ 3598710 h 3598710"/>
                      <a:gd name="connsiteX36" fmla="*/ 1419917 w 9519648"/>
                      <a:gd name="connsiteY36" fmla="*/ 3598710 h 3598710"/>
                      <a:gd name="connsiteX37" fmla="*/ 599797 w 9519648"/>
                      <a:gd name="connsiteY37" fmla="*/ 3598710 h 3598710"/>
                      <a:gd name="connsiteX38" fmla="*/ 0 w 9519648"/>
                      <a:gd name="connsiteY38" fmla="*/ 2998913 h 3598710"/>
                      <a:gd name="connsiteX39" fmla="*/ 0 w 9519648"/>
                      <a:gd name="connsiteY39" fmla="*/ 2399134 h 3598710"/>
                      <a:gd name="connsiteX40" fmla="*/ 0 w 9519648"/>
                      <a:gd name="connsiteY40" fmla="*/ 1799355 h 3598710"/>
                      <a:gd name="connsiteX41" fmla="*/ 0 w 9519648"/>
                      <a:gd name="connsiteY41" fmla="*/ 1247558 h 3598710"/>
                      <a:gd name="connsiteX42" fmla="*/ 0 w 9519648"/>
                      <a:gd name="connsiteY42" fmla="*/ 599797 h 359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19648" h="3598710" extrusionOk="0">
                        <a:moveTo>
                          <a:pt x="0" y="599797"/>
                        </a:moveTo>
                        <a:cubicBezTo>
                          <a:pt x="-61031" y="230893"/>
                          <a:pt x="241701" y="10073"/>
                          <a:pt x="599797" y="0"/>
                        </a:cubicBezTo>
                        <a:cubicBezTo>
                          <a:pt x="837903" y="-63330"/>
                          <a:pt x="1040699" y="55683"/>
                          <a:pt x="1360488" y="0"/>
                        </a:cubicBezTo>
                        <a:cubicBezTo>
                          <a:pt x="1680277" y="-55683"/>
                          <a:pt x="1747848" y="44738"/>
                          <a:pt x="1871577" y="0"/>
                        </a:cubicBezTo>
                        <a:cubicBezTo>
                          <a:pt x="1995306" y="-44738"/>
                          <a:pt x="2120840" y="4041"/>
                          <a:pt x="2299465" y="0"/>
                        </a:cubicBezTo>
                        <a:cubicBezTo>
                          <a:pt x="2478090" y="-4041"/>
                          <a:pt x="2704531" y="62253"/>
                          <a:pt x="2976955" y="0"/>
                        </a:cubicBezTo>
                        <a:cubicBezTo>
                          <a:pt x="3249379" y="-62253"/>
                          <a:pt x="3301914" y="53931"/>
                          <a:pt x="3488044" y="0"/>
                        </a:cubicBezTo>
                        <a:cubicBezTo>
                          <a:pt x="3674174" y="-53931"/>
                          <a:pt x="3969557" y="89954"/>
                          <a:pt x="4248735" y="0"/>
                        </a:cubicBezTo>
                        <a:cubicBezTo>
                          <a:pt x="4527913" y="-89954"/>
                          <a:pt x="4514364" y="6956"/>
                          <a:pt x="4676623" y="0"/>
                        </a:cubicBezTo>
                        <a:cubicBezTo>
                          <a:pt x="4838882" y="-6956"/>
                          <a:pt x="5227843" y="71367"/>
                          <a:pt x="5437314" y="0"/>
                        </a:cubicBezTo>
                        <a:cubicBezTo>
                          <a:pt x="5646785" y="-71367"/>
                          <a:pt x="5627390" y="25345"/>
                          <a:pt x="5782002" y="0"/>
                        </a:cubicBezTo>
                        <a:cubicBezTo>
                          <a:pt x="5936614" y="-25345"/>
                          <a:pt x="6198912" y="52842"/>
                          <a:pt x="6376292" y="0"/>
                        </a:cubicBezTo>
                        <a:cubicBezTo>
                          <a:pt x="6553672" y="-52842"/>
                          <a:pt x="6786971" y="11377"/>
                          <a:pt x="6970581" y="0"/>
                        </a:cubicBezTo>
                        <a:cubicBezTo>
                          <a:pt x="7154191" y="-11377"/>
                          <a:pt x="7276700" y="37670"/>
                          <a:pt x="7481670" y="0"/>
                        </a:cubicBezTo>
                        <a:cubicBezTo>
                          <a:pt x="7686640" y="-37670"/>
                          <a:pt x="8072199" y="3348"/>
                          <a:pt x="8242361" y="0"/>
                        </a:cubicBezTo>
                        <a:cubicBezTo>
                          <a:pt x="8412523" y="-3348"/>
                          <a:pt x="8615005" y="42378"/>
                          <a:pt x="8919851" y="0"/>
                        </a:cubicBezTo>
                        <a:cubicBezTo>
                          <a:pt x="9214487" y="6014"/>
                          <a:pt x="9509665" y="261650"/>
                          <a:pt x="9519648" y="599797"/>
                        </a:cubicBezTo>
                        <a:cubicBezTo>
                          <a:pt x="9551624" y="813906"/>
                          <a:pt x="9517308" y="1056986"/>
                          <a:pt x="9519648" y="1223567"/>
                        </a:cubicBezTo>
                        <a:cubicBezTo>
                          <a:pt x="9521988" y="1390148"/>
                          <a:pt x="9497823" y="1657027"/>
                          <a:pt x="9519648" y="1823346"/>
                        </a:cubicBezTo>
                        <a:cubicBezTo>
                          <a:pt x="9541473" y="1989665"/>
                          <a:pt x="9504327" y="2143575"/>
                          <a:pt x="9519648" y="2351152"/>
                        </a:cubicBezTo>
                        <a:cubicBezTo>
                          <a:pt x="9534969" y="2558729"/>
                          <a:pt x="9470871" y="2812753"/>
                          <a:pt x="9519648" y="2998913"/>
                        </a:cubicBezTo>
                        <a:cubicBezTo>
                          <a:pt x="9570535" y="3299987"/>
                          <a:pt x="9216753" y="3653253"/>
                          <a:pt x="8919851" y="3598710"/>
                        </a:cubicBezTo>
                        <a:cubicBezTo>
                          <a:pt x="8684139" y="3650245"/>
                          <a:pt x="8614107" y="3546405"/>
                          <a:pt x="8408762" y="3598710"/>
                        </a:cubicBezTo>
                        <a:cubicBezTo>
                          <a:pt x="8203417" y="3651015"/>
                          <a:pt x="7966189" y="3595456"/>
                          <a:pt x="7814472" y="3598710"/>
                        </a:cubicBezTo>
                        <a:cubicBezTo>
                          <a:pt x="7662755" y="3601964"/>
                          <a:pt x="7546845" y="3586388"/>
                          <a:pt x="7469784" y="3598710"/>
                        </a:cubicBezTo>
                        <a:cubicBezTo>
                          <a:pt x="7392723" y="3611032"/>
                          <a:pt x="7262543" y="3559529"/>
                          <a:pt x="7125096" y="3598710"/>
                        </a:cubicBezTo>
                        <a:cubicBezTo>
                          <a:pt x="6987649" y="3637891"/>
                          <a:pt x="6678453" y="3578983"/>
                          <a:pt x="6530807" y="3598710"/>
                        </a:cubicBezTo>
                        <a:cubicBezTo>
                          <a:pt x="6383161" y="3618437"/>
                          <a:pt x="6264295" y="3548528"/>
                          <a:pt x="6102918" y="3598710"/>
                        </a:cubicBezTo>
                        <a:cubicBezTo>
                          <a:pt x="5941541" y="3648892"/>
                          <a:pt x="5593345" y="3542006"/>
                          <a:pt x="5425428" y="3598710"/>
                        </a:cubicBezTo>
                        <a:cubicBezTo>
                          <a:pt x="5257511" y="3655414"/>
                          <a:pt x="5128723" y="3582103"/>
                          <a:pt x="4997540" y="3598710"/>
                        </a:cubicBezTo>
                        <a:cubicBezTo>
                          <a:pt x="4866357" y="3615317"/>
                          <a:pt x="4521028" y="3562865"/>
                          <a:pt x="4320050" y="3598710"/>
                        </a:cubicBezTo>
                        <a:cubicBezTo>
                          <a:pt x="4119072" y="3634555"/>
                          <a:pt x="4109193" y="3594823"/>
                          <a:pt x="3975362" y="3598710"/>
                        </a:cubicBezTo>
                        <a:cubicBezTo>
                          <a:pt x="3841531" y="3602597"/>
                          <a:pt x="3602209" y="3564190"/>
                          <a:pt x="3297872" y="3598710"/>
                        </a:cubicBezTo>
                        <a:cubicBezTo>
                          <a:pt x="2993535" y="3633230"/>
                          <a:pt x="2985887" y="3596647"/>
                          <a:pt x="2869983" y="3598710"/>
                        </a:cubicBezTo>
                        <a:cubicBezTo>
                          <a:pt x="2754079" y="3600773"/>
                          <a:pt x="2605621" y="3591882"/>
                          <a:pt x="2525295" y="3598710"/>
                        </a:cubicBezTo>
                        <a:cubicBezTo>
                          <a:pt x="2444969" y="3605538"/>
                          <a:pt x="2266847" y="3560222"/>
                          <a:pt x="2097407" y="3598710"/>
                        </a:cubicBezTo>
                        <a:cubicBezTo>
                          <a:pt x="1927967" y="3637198"/>
                          <a:pt x="1618647" y="3519717"/>
                          <a:pt x="1419917" y="3598710"/>
                        </a:cubicBezTo>
                        <a:cubicBezTo>
                          <a:pt x="1221187" y="3677703"/>
                          <a:pt x="835045" y="3550633"/>
                          <a:pt x="599797" y="3598710"/>
                        </a:cubicBezTo>
                        <a:cubicBezTo>
                          <a:pt x="341586" y="3601032"/>
                          <a:pt x="12981" y="3343622"/>
                          <a:pt x="0" y="2998913"/>
                        </a:cubicBezTo>
                        <a:cubicBezTo>
                          <a:pt x="-16769" y="2770841"/>
                          <a:pt x="34955" y="2623894"/>
                          <a:pt x="0" y="2399134"/>
                        </a:cubicBezTo>
                        <a:cubicBezTo>
                          <a:pt x="-34955" y="2174374"/>
                          <a:pt x="18021" y="1977039"/>
                          <a:pt x="0" y="1799355"/>
                        </a:cubicBezTo>
                        <a:cubicBezTo>
                          <a:pt x="-18021" y="1621671"/>
                          <a:pt x="41887" y="1441706"/>
                          <a:pt x="0" y="1247558"/>
                        </a:cubicBezTo>
                        <a:cubicBezTo>
                          <a:pt x="-41887" y="1053410"/>
                          <a:pt x="9717" y="851345"/>
                          <a:pt x="0" y="5997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FF78AE90-942A-400D-B293-2DF8FB667885}"/>
              </a:ext>
            </a:extLst>
          </p:cNvPr>
          <p:cNvSpPr txBox="1"/>
          <p:nvPr/>
        </p:nvSpPr>
        <p:spPr>
          <a:xfrm flipH="1">
            <a:off x="655427" y="1666111"/>
            <a:ext cx="1383805" cy="400110"/>
          </a:xfrm>
          <a:prstGeom prst="rect">
            <a:avLst/>
          </a:prstGeom>
          <a:noFill/>
        </p:spPr>
        <p:txBody>
          <a:bodyPr vert="horz" wrap="square" rtlCol="0">
            <a:spAutoFit/>
          </a:bodyPr>
          <a:lstStyle/>
          <a:p>
            <a:r>
              <a:rPr lang="zh-CN" altLang="en-US" sz="2000" b="1" dirty="0">
                <a:latin typeface="楷体" panose="02010609060101010101" pitchFamily="49" charset="-122"/>
                <a:ea typeface="楷体" panose="02010609060101010101" pitchFamily="49" charset="-122"/>
              </a:rPr>
              <a:t>论文产出</a:t>
            </a:r>
          </a:p>
        </p:txBody>
      </p:sp>
      <p:sp>
        <p:nvSpPr>
          <p:cNvPr id="96" name="矩形 95">
            <a:extLst>
              <a:ext uri="{FF2B5EF4-FFF2-40B4-BE49-F238E27FC236}">
                <a16:creationId xmlns:a16="http://schemas.microsoft.com/office/drawing/2014/main" id="{92DA43AE-985C-4DC0-BE64-C39EEAAF4BB0}"/>
              </a:ext>
            </a:extLst>
          </p:cNvPr>
          <p:cNvSpPr/>
          <p:nvPr/>
        </p:nvSpPr>
        <p:spPr>
          <a:xfrm>
            <a:off x="1903064" y="1575112"/>
            <a:ext cx="1474189" cy="63707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50000"/>
                  </a:schemeClr>
                </a:solidFill>
              </a:rPr>
              <a:t>论文一</a:t>
            </a:r>
            <a:endParaRPr lang="en-US" altLang="zh-CN" sz="1400" b="1" dirty="0">
              <a:solidFill>
                <a:schemeClr val="tx1">
                  <a:lumMod val="50000"/>
                </a:schemeClr>
              </a:solidFill>
            </a:endParaRPr>
          </a:p>
          <a:p>
            <a:pPr algn="ctr"/>
            <a:r>
              <a:rPr lang="en-US" altLang="zh-CN" sz="1400" b="1" kern="1200" dirty="0">
                <a:solidFill>
                  <a:srgbClr val="292C30"/>
                </a:solidFill>
                <a:effectLst/>
                <a:latin typeface="微软雅黑" panose="020B0503020204020204" pitchFamily="34" charset="-122"/>
                <a:ea typeface="微软雅黑" panose="020B0503020204020204" pitchFamily="34" charset="-122"/>
                <a:cs typeface="+mn-cs"/>
              </a:rPr>
              <a:t>NeurIPS 2025</a:t>
            </a:r>
            <a:endParaRPr lang="zh-CN" altLang="en-US" sz="1400" b="1" dirty="0">
              <a:solidFill>
                <a:schemeClr val="tx1">
                  <a:lumMod val="50000"/>
                </a:schemeClr>
              </a:solidFill>
            </a:endParaRPr>
          </a:p>
        </p:txBody>
      </p:sp>
      <p:sp>
        <p:nvSpPr>
          <p:cNvPr id="100" name="矩形 99">
            <a:extLst>
              <a:ext uri="{FF2B5EF4-FFF2-40B4-BE49-F238E27FC236}">
                <a16:creationId xmlns:a16="http://schemas.microsoft.com/office/drawing/2014/main" id="{A614F91B-AA65-4BEE-BF40-8B83609FD061}"/>
              </a:ext>
            </a:extLst>
          </p:cNvPr>
          <p:cNvSpPr/>
          <p:nvPr/>
        </p:nvSpPr>
        <p:spPr>
          <a:xfrm>
            <a:off x="4043519" y="1575112"/>
            <a:ext cx="1474189" cy="63707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50000"/>
                  </a:schemeClr>
                </a:solidFill>
              </a:rPr>
              <a:t>论文二</a:t>
            </a:r>
            <a:endParaRPr lang="en-US" altLang="zh-CN" sz="1400" b="1" dirty="0">
              <a:solidFill>
                <a:schemeClr val="tx1">
                  <a:lumMod val="50000"/>
                </a:schemeClr>
              </a:solidFill>
            </a:endParaRPr>
          </a:p>
          <a:p>
            <a:pPr algn="ctr"/>
            <a:r>
              <a:rPr lang="en-US" altLang="zh-CN" sz="1400" b="1" kern="1200" dirty="0">
                <a:solidFill>
                  <a:srgbClr val="292C30"/>
                </a:solidFill>
                <a:effectLst/>
                <a:latin typeface="微软雅黑" panose="020B0503020204020204" pitchFamily="34" charset="-122"/>
                <a:ea typeface="微软雅黑" panose="020B0503020204020204" pitchFamily="34" charset="-122"/>
                <a:cs typeface="+mn-cs"/>
              </a:rPr>
              <a:t>NeurIPS 2025</a:t>
            </a:r>
            <a:endParaRPr lang="zh-CN" altLang="en-US" sz="1400" b="1" dirty="0">
              <a:solidFill>
                <a:schemeClr val="tx1">
                  <a:lumMod val="50000"/>
                </a:schemeClr>
              </a:solidFill>
            </a:endParaRPr>
          </a:p>
        </p:txBody>
      </p:sp>
      <p:sp>
        <p:nvSpPr>
          <p:cNvPr id="101" name="矩形 100">
            <a:extLst>
              <a:ext uri="{FF2B5EF4-FFF2-40B4-BE49-F238E27FC236}">
                <a16:creationId xmlns:a16="http://schemas.microsoft.com/office/drawing/2014/main" id="{C94DD6FF-8ECC-4B68-BDFF-AF4DC9DEF285}"/>
              </a:ext>
            </a:extLst>
          </p:cNvPr>
          <p:cNvSpPr/>
          <p:nvPr/>
        </p:nvSpPr>
        <p:spPr>
          <a:xfrm>
            <a:off x="6460257" y="1547630"/>
            <a:ext cx="1474189" cy="63707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50000"/>
                  </a:schemeClr>
                </a:solidFill>
              </a:rPr>
              <a:t>论文三</a:t>
            </a:r>
            <a:endParaRPr lang="en-US" altLang="zh-CN" sz="1400" b="1" dirty="0">
              <a:solidFill>
                <a:schemeClr val="tx1">
                  <a:lumMod val="50000"/>
                </a:schemeClr>
              </a:solidFill>
            </a:endParaRPr>
          </a:p>
          <a:p>
            <a:pPr algn="ctr"/>
            <a:r>
              <a:rPr lang="en-US" altLang="zh-CN" sz="1400" b="1" kern="1200" dirty="0">
                <a:solidFill>
                  <a:srgbClr val="292C30"/>
                </a:solidFill>
                <a:effectLst/>
                <a:latin typeface="微软雅黑" panose="020B0503020204020204" pitchFamily="34" charset="-122"/>
                <a:ea typeface="微软雅黑" panose="020B0503020204020204" pitchFamily="34" charset="-122"/>
                <a:cs typeface="+mn-cs"/>
              </a:rPr>
              <a:t>NeurIPS 2025</a:t>
            </a:r>
            <a:endParaRPr lang="zh-CN" altLang="en-US" sz="1400" b="1" dirty="0">
              <a:solidFill>
                <a:schemeClr val="tx1">
                  <a:lumMod val="50000"/>
                </a:schemeClr>
              </a:solidFill>
            </a:endParaRPr>
          </a:p>
        </p:txBody>
      </p:sp>
      <p:sp>
        <p:nvSpPr>
          <p:cNvPr id="102" name="矩形 101">
            <a:extLst>
              <a:ext uri="{FF2B5EF4-FFF2-40B4-BE49-F238E27FC236}">
                <a16:creationId xmlns:a16="http://schemas.microsoft.com/office/drawing/2014/main" id="{B926B293-C0A7-4FF6-B436-DF5B3EC7E047}"/>
              </a:ext>
            </a:extLst>
          </p:cNvPr>
          <p:cNvSpPr/>
          <p:nvPr/>
        </p:nvSpPr>
        <p:spPr>
          <a:xfrm>
            <a:off x="8794047" y="1535516"/>
            <a:ext cx="1991655" cy="63707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50000"/>
                  </a:schemeClr>
                </a:solidFill>
              </a:rPr>
              <a:t>论文四</a:t>
            </a:r>
            <a:endParaRPr lang="en-US" altLang="zh-CN" sz="1400" b="1" dirty="0">
              <a:solidFill>
                <a:schemeClr val="tx1">
                  <a:lumMod val="50000"/>
                </a:schemeClr>
              </a:solidFill>
            </a:endParaRPr>
          </a:p>
          <a:p>
            <a:pPr algn="ctr"/>
            <a:r>
              <a:rPr lang="en-US" altLang="zh-CN" sz="1400" b="1" dirty="0">
                <a:solidFill>
                  <a:srgbClr val="53585F">
                    <a:lumMod val="50000"/>
                  </a:srgbClr>
                </a:solidFill>
                <a:latin typeface="微软雅黑" panose="020B0503020204020204" pitchFamily="34" charset="-122"/>
                <a:ea typeface="微软雅黑" panose="020B0503020204020204" pitchFamily="34" charset="-122"/>
              </a:rPr>
              <a:t>ICLR</a:t>
            </a:r>
            <a:r>
              <a:rPr lang="zh-CN" altLang="en-US" sz="1400" b="1" dirty="0">
                <a:solidFill>
                  <a:srgbClr val="53585F">
                    <a:lumMod val="50000"/>
                  </a:srgbClr>
                </a:solidFill>
                <a:latin typeface="微软雅黑" panose="020B0503020204020204" pitchFamily="34" charset="-122"/>
                <a:ea typeface="微软雅黑" panose="020B0503020204020204" pitchFamily="34" charset="-122"/>
              </a:rPr>
              <a:t> </a:t>
            </a:r>
            <a:r>
              <a:rPr lang="en-US" altLang="zh-CN" sz="1400" b="1" dirty="0">
                <a:solidFill>
                  <a:srgbClr val="53585F">
                    <a:lumMod val="50000"/>
                  </a:srgbClr>
                </a:solidFill>
                <a:latin typeface="微软雅黑" panose="020B0503020204020204" pitchFamily="34" charset="-122"/>
                <a:ea typeface="微软雅黑" panose="020B0503020204020204" pitchFamily="34" charset="-122"/>
              </a:rPr>
              <a:t>2024 spotlight</a:t>
            </a:r>
            <a:endParaRPr lang="zh-CN" altLang="en-US" sz="1400" b="1" dirty="0">
              <a:solidFill>
                <a:schemeClr val="tx1">
                  <a:lumMod val="50000"/>
                </a:schemeClr>
              </a:solidFill>
            </a:endParaRPr>
          </a:p>
        </p:txBody>
      </p:sp>
    </p:spTree>
    <p:extLst>
      <p:ext uri="{BB962C8B-B14F-4D97-AF65-F5344CB8AC3E}">
        <p14:creationId xmlns:p14="http://schemas.microsoft.com/office/powerpoint/2010/main" val="31122510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论文一 </a:t>
            </a:r>
            <a:r>
              <a:rPr lang="en-US" altLang="zh-CN" sz="3200" b="1" dirty="0">
                <a:solidFill>
                  <a:srgbClr val="0060FF"/>
                </a:solidFill>
                <a:latin typeface="腾讯体 W7" panose="020C08030202040F0204" pitchFamily="34" charset="-122"/>
                <a:ea typeface="腾讯体 W7" panose="020C08030202040F0204" pitchFamily="34" charset="-122"/>
                <a:sym typeface="+mn-ea"/>
              </a:rPr>
              <a:t>NeurIPS 2025 </a:t>
            </a:r>
            <a:r>
              <a:rPr lang="en-US" altLang="zh-CN" sz="1200" b="1" dirty="0">
                <a:solidFill>
                  <a:srgbClr val="0060FF"/>
                </a:solidFill>
                <a:latin typeface="腾讯体 W7" panose="020C08030202040F0204" pitchFamily="34" charset="-122"/>
                <a:ea typeface="腾讯体 W7" panose="020C08030202040F0204" pitchFamily="34" charset="-122"/>
                <a:sym typeface="+mn-ea"/>
              </a:rPr>
              <a:t>STNet: Spectral Transformation Network for Solving Operator Eigenvalue Problem</a:t>
            </a:r>
            <a:r>
              <a:rPr lang="zh-CN" altLang="en-US" sz="1200" b="1" dirty="0">
                <a:solidFill>
                  <a:srgbClr val="0060FF"/>
                </a:solidFill>
                <a:latin typeface="腾讯体 W7" panose="020C08030202040F0204" pitchFamily="34" charset="-122"/>
                <a:ea typeface="腾讯体 W7" panose="020C08030202040F0204" pitchFamily="34" charset="-122"/>
                <a:sym typeface="+mn-ea"/>
              </a:rPr>
              <a:t>     </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基于谱变换优化的神经网络用于求解算子特征值问题</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算法性能：相比现有神经网络类算法，误差下降</a:t>
            </a:r>
            <a:r>
              <a:rPr lang="en-US" altLang="zh-CN" sz="2400" b="1" dirty="0">
                <a:solidFill>
                  <a:srgbClr val="FFFFFF"/>
                </a:solidFill>
                <a:latin typeface="Helvetica Neue Medium"/>
                <a:ea typeface="Helvetica Neue Medium"/>
                <a:cs typeface="Helvetica Neue Medium"/>
                <a:sym typeface="Helvetica Neue Medium"/>
              </a:rPr>
              <a:t>1-3</a:t>
            </a:r>
            <a:r>
              <a:rPr lang="zh-CN" altLang="en-US" sz="2400" b="1" dirty="0">
                <a:solidFill>
                  <a:srgbClr val="FFFFFF"/>
                </a:solidFill>
                <a:latin typeface="Helvetica Neue Medium"/>
                <a:ea typeface="Helvetica Neue Medium"/>
                <a:cs typeface="Helvetica Neue Medium"/>
                <a:sym typeface="Helvetica Neue Medium"/>
              </a:rPr>
              <a:t>个数量级</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715624" y="1668036"/>
            <a:ext cx="5139951"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现有算法问题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传统算法处理高维算子存在维数爆炸，具体表现为时间、空间复杂度指数性增长</a:t>
            </a:r>
            <a:endParaRPr lang="en-US" altLang="zh-CN" sz="1400" dirty="0"/>
          </a:p>
          <a:p>
            <a:pPr marL="285750" lvl="0" indent="-285750">
              <a:lnSpc>
                <a:spcPct val="150000"/>
              </a:lnSpc>
              <a:buFont typeface="Wingdings" panose="05000000000000000000" pitchFamily="2" charset="2"/>
              <a:buChar char="l"/>
              <a:defRPr/>
            </a:pPr>
            <a:r>
              <a:rPr lang="zh-CN" altLang="en-US" sz="1400" dirty="0"/>
              <a:t>现有神经网络类算法虽解决了维数爆炸，然而其收敛性能严重依赖于算子固有的、且事先未知的谱分布，导致误差较大</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我们的做法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在迭代中利用已获得的近似解动态地对算子进行谱变换。</a:t>
            </a:r>
            <a:endParaRPr lang="en-US" altLang="zh-CN" sz="1400" dirty="0"/>
          </a:p>
          <a:p>
            <a:pPr marL="285750" lvl="0" indent="-285750">
              <a:lnSpc>
                <a:spcPct val="150000"/>
              </a:lnSpc>
              <a:buFont typeface="Wingdings" panose="05000000000000000000" pitchFamily="2" charset="2"/>
              <a:buChar char="l"/>
              <a:defRPr/>
            </a:pPr>
            <a:r>
              <a:rPr lang="zh-CN" altLang="en-US" sz="1400" dirty="0"/>
              <a:t>通过移除已求解的子空间以缩小搜索范围，放大目标特征值区域，从而将原问题转化为一个谱间隙更大、更易收敛的等价问题</a:t>
            </a:r>
            <a:endParaRPr lang="en-US" altLang="zh-CN" sz="1400" dirty="0"/>
          </a:p>
        </p:txBody>
      </p:sp>
      <p:pic>
        <p:nvPicPr>
          <p:cNvPr id="9" name="图片 8">
            <a:extLst>
              <a:ext uri="{FF2B5EF4-FFF2-40B4-BE49-F238E27FC236}">
                <a16:creationId xmlns:a16="http://schemas.microsoft.com/office/drawing/2014/main" id="{D5062034-2A92-4079-BF30-12E94D47E7CC}"/>
              </a:ext>
            </a:extLst>
          </p:cNvPr>
          <p:cNvPicPr>
            <a:picLocks noChangeAspect="1"/>
          </p:cNvPicPr>
          <p:nvPr/>
        </p:nvPicPr>
        <p:blipFill>
          <a:blip r:embed="rId3"/>
          <a:stretch>
            <a:fillRect/>
          </a:stretch>
        </p:blipFill>
        <p:spPr>
          <a:xfrm>
            <a:off x="5785415" y="1737328"/>
            <a:ext cx="5861351" cy="2184512"/>
          </a:xfrm>
          <a:prstGeom prst="rect">
            <a:avLst/>
          </a:prstGeom>
        </p:spPr>
      </p:pic>
      <p:pic>
        <p:nvPicPr>
          <p:cNvPr id="14" name="图片 13">
            <a:extLst>
              <a:ext uri="{FF2B5EF4-FFF2-40B4-BE49-F238E27FC236}">
                <a16:creationId xmlns:a16="http://schemas.microsoft.com/office/drawing/2014/main" id="{D15E90E0-5623-4A6F-8F8D-F28839B27C84}"/>
              </a:ext>
            </a:extLst>
          </p:cNvPr>
          <p:cNvPicPr>
            <a:picLocks noChangeAspect="1"/>
          </p:cNvPicPr>
          <p:nvPr/>
        </p:nvPicPr>
        <p:blipFill>
          <a:blip r:embed="rId4"/>
          <a:stretch>
            <a:fillRect/>
          </a:stretch>
        </p:blipFill>
        <p:spPr>
          <a:xfrm>
            <a:off x="5823518" y="4394008"/>
            <a:ext cx="5785147" cy="679485"/>
          </a:xfrm>
          <a:prstGeom prst="rect">
            <a:avLst/>
          </a:prstGeom>
        </p:spPr>
      </p:pic>
    </p:spTree>
    <p:extLst>
      <p:ext uri="{BB962C8B-B14F-4D97-AF65-F5344CB8AC3E}">
        <p14:creationId xmlns:p14="http://schemas.microsoft.com/office/powerpoint/2010/main" val="31570518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230B-9213-A657-A7A8-32AE1E2AA5E5}"/>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FA58A8BC-FF6E-6C1F-110E-1FEA168F7CA6}"/>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技术细节</a:t>
            </a:r>
            <a:r>
              <a:rPr lang="en-US" altLang="zh-CN" sz="3200" b="1" dirty="0">
                <a:solidFill>
                  <a:srgbClr val="0060FF"/>
                </a:solidFill>
                <a:latin typeface="腾讯体 W7" panose="020C08030202040F0204" pitchFamily="34" charset="-122"/>
                <a:ea typeface="腾讯体 W7" panose="020C08030202040F0204" pitchFamily="34" charset="-122"/>
                <a:sym typeface="+mn-ea"/>
              </a:rPr>
              <a:t> </a:t>
            </a:r>
            <a:r>
              <a:rPr lang="en-US" altLang="zh-CN" sz="1200" b="1" dirty="0" err="1">
                <a:solidFill>
                  <a:srgbClr val="0060FF"/>
                </a:solidFill>
                <a:latin typeface="腾讯体 W7" panose="020C08030202040F0204" pitchFamily="34" charset="-122"/>
                <a:ea typeface="腾讯体 W7" panose="020C08030202040F0204" pitchFamily="34" charset="-122"/>
                <a:sym typeface="+mn-ea"/>
              </a:rPr>
              <a:t>STNet</a:t>
            </a:r>
            <a:r>
              <a:rPr lang="en-US" altLang="zh-CN" sz="1200" b="1" dirty="0">
                <a:solidFill>
                  <a:srgbClr val="0060FF"/>
                </a:solidFill>
                <a:latin typeface="腾讯体 W7" panose="020C08030202040F0204" pitchFamily="34" charset="-122"/>
                <a:ea typeface="腾讯体 W7" panose="020C08030202040F0204" pitchFamily="34" charset="-122"/>
                <a:sym typeface="+mn-ea"/>
              </a:rPr>
              <a:t>: Spectral Transformation Network for Solving Operator Eigenvalue Problem</a:t>
            </a:r>
            <a:r>
              <a:rPr lang="zh-CN" altLang="en-US" sz="1200" b="1" dirty="0">
                <a:solidFill>
                  <a:srgbClr val="0060FF"/>
                </a:solidFill>
                <a:latin typeface="腾讯体 W7" panose="020C08030202040F0204" pitchFamily="34" charset="-122"/>
                <a:ea typeface="腾讯体 W7" panose="020C08030202040F0204" pitchFamily="34" charset="-122"/>
                <a:sym typeface="+mn-ea"/>
              </a:rPr>
              <a:t>     </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71CDAA24-D70C-E9A8-53E2-005EF2BE85A7}"/>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E7E81B07-3F98-758B-9B6B-E94581BAED83}"/>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基于谱变换优化的神经网络用于求解算子特征值问题</a:t>
            </a:r>
          </a:p>
        </p:txBody>
      </p:sp>
      <p:sp>
        <p:nvSpPr>
          <p:cNvPr id="8" name="矩形: 圆角 7">
            <a:extLst>
              <a:ext uri="{FF2B5EF4-FFF2-40B4-BE49-F238E27FC236}">
                <a16:creationId xmlns:a16="http://schemas.microsoft.com/office/drawing/2014/main" id="{1B885646-9E0C-6A88-1543-EDB794CDFE95}"/>
              </a:ext>
            </a:extLst>
          </p:cNvPr>
          <p:cNvSpPr/>
          <p:nvPr/>
        </p:nvSpPr>
        <p:spPr>
          <a:xfrm>
            <a:off x="513047" y="587000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将原本算子特征值问题转换为更易求解、更易收敛的等价问题</a:t>
            </a:r>
            <a:endParaRPr lang="en-US" altLang="zh-CN" sz="2400" b="1" dirty="0">
              <a:solidFill>
                <a:srgbClr val="FFFFFF"/>
              </a:solidFill>
              <a:latin typeface="Helvetica Neue Medium"/>
              <a:ea typeface="Helvetica Neue Medium"/>
              <a:cs typeface="Helvetica Neue Medium"/>
              <a:sym typeface="Helvetica Neue Medium"/>
            </a:endParaRPr>
          </a:p>
        </p:txBody>
      </p:sp>
      <p:pic>
        <p:nvPicPr>
          <p:cNvPr id="14" name="图片 13">
            <a:extLst>
              <a:ext uri="{FF2B5EF4-FFF2-40B4-BE49-F238E27FC236}">
                <a16:creationId xmlns:a16="http://schemas.microsoft.com/office/drawing/2014/main" id="{DBF743CE-6026-9B6E-E263-248236EF1E0D}"/>
              </a:ext>
            </a:extLst>
          </p:cNvPr>
          <p:cNvPicPr>
            <a:picLocks noChangeAspect="1"/>
          </p:cNvPicPr>
          <p:nvPr/>
        </p:nvPicPr>
        <p:blipFill>
          <a:blip r:embed="rId3"/>
          <a:stretch>
            <a:fillRect/>
          </a:stretch>
        </p:blipFill>
        <p:spPr>
          <a:xfrm>
            <a:off x="836544" y="2256049"/>
            <a:ext cx="10127107" cy="1189463"/>
          </a:xfrm>
          <a:prstGeom prst="rect">
            <a:avLst/>
          </a:prstGeom>
        </p:spPr>
      </p:pic>
      <p:pic>
        <p:nvPicPr>
          <p:cNvPr id="4" name="图片 3">
            <a:extLst>
              <a:ext uri="{FF2B5EF4-FFF2-40B4-BE49-F238E27FC236}">
                <a16:creationId xmlns:a16="http://schemas.microsoft.com/office/drawing/2014/main" id="{115845DF-486C-9770-E652-153FF2D75D9E}"/>
              </a:ext>
            </a:extLst>
          </p:cNvPr>
          <p:cNvPicPr>
            <a:picLocks noChangeAspect="1"/>
          </p:cNvPicPr>
          <p:nvPr/>
        </p:nvPicPr>
        <p:blipFill>
          <a:blip r:embed="rId4"/>
          <a:srcRect t="50291"/>
          <a:stretch/>
        </p:blipFill>
        <p:spPr>
          <a:xfrm>
            <a:off x="96649" y="4080804"/>
            <a:ext cx="5852359" cy="1016909"/>
          </a:xfrm>
          <a:prstGeom prst="rect">
            <a:avLst/>
          </a:prstGeom>
        </p:spPr>
      </p:pic>
      <p:pic>
        <p:nvPicPr>
          <p:cNvPr id="10" name="图片 9">
            <a:extLst>
              <a:ext uri="{FF2B5EF4-FFF2-40B4-BE49-F238E27FC236}">
                <a16:creationId xmlns:a16="http://schemas.microsoft.com/office/drawing/2014/main" id="{4A3DE881-4B53-C9F1-E911-488E74927BC1}"/>
              </a:ext>
            </a:extLst>
          </p:cNvPr>
          <p:cNvPicPr>
            <a:picLocks noChangeAspect="1"/>
          </p:cNvPicPr>
          <p:nvPr/>
        </p:nvPicPr>
        <p:blipFill>
          <a:blip r:embed="rId5"/>
          <a:srcRect t="30270" b="25081"/>
          <a:stretch/>
        </p:blipFill>
        <p:spPr>
          <a:xfrm>
            <a:off x="6128182" y="4080804"/>
            <a:ext cx="5967169" cy="1267772"/>
          </a:xfrm>
          <a:prstGeom prst="rect">
            <a:avLst/>
          </a:prstGeom>
        </p:spPr>
      </p:pic>
    </p:spTree>
    <p:extLst>
      <p:ext uri="{BB962C8B-B14F-4D97-AF65-F5344CB8AC3E}">
        <p14:creationId xmlns:p14="http://schemas.microsoft.com/office/powerpoint/2010/main" val="379955954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论文二 </a:t>
            </a:r>
            <a:r>
              <a:rPr lang="en-US" altLang="zh-CN" sz="3200" b="1" dirty="0">
                <a:solidFill>
                  <a:srgbClr val="0060FF"/>
                </a:solidFill>
                <a:latin typeface="腾讯体 W7" panose="020C08030202040F0204" pitchFamily="34" charset="-122"/>
                <a:ea typeface="腾讯体 W7" panose="020C08030202040F0204" pitchFamily="34" charset="-122"/>
                <a:sym typeface="+mn-ea"/>
              </a:rPr>
              <a:t>NeurIPS 2025 </a:t>
            </a:r>
            <a:r>
              <a:rPr lang="en-US" altLang="zh-CN" sz="1100" b="1" dirty="0" err="1">
                <a:solidFill>
                  <a:srgbClr val="0060FF"/>
                </a:solidFill>
                <a:latin typeface="腾讯体 W7" panose="020C08030202040F0204" pitchFamily="34" charset="-122"/>
                <a:ea typeface="腾讯体 W7" panose="020C08030202040F0204" pitchFamily="34" charset="-122"/>
                <a:sym typeface="+mn-ea"/>
              </a:rPr>
              <a:t>SymMaP</a:t>
            </a:r>
            <a:r>
              <a:rPr lang="en-US" altLang="zh-CN" sz="1100" b="1" dirty="0">
                <a:solidFill>
                  <a:srgbClr val="0060FF"/>
                </a:solidFill>
                <a:latin typeface="腾讯体 W7" panose="020C08030202040F0204" pitchFamily="34" charset="-122"/>
                <a:ea typeface="腾讯体 W7" panose="020C08030202040F0204" pitchFamily="34" charset="-122"/>
                <a:sym typeface="+mn-ea"/>
              </a:rPr>
              <a:t>: Improving Computational Efficiency in Linear Solvers through Symbolic Preconditioning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通过符号学习算法提升线性方程组问题的矩阵预处理性能</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算法性能：我们算法发现的公式性能优于传统策略，减少高达</a:t>
            </a:r>
            <a:r>
              <a:rPr lang="en-US" altLang="zh-CN" sz="2400" b="1" dirty="0">
                <a:solidFill>
                  <a:srgbClr val="FFFFFF"/>
                </a:solidFill>
                <a:latin typeface="Helvetica Neue Medium"/>
                <a:ea typeface="Helvetica Neue Medium"/>
                <a:cs typeface="Helvetica Neue Medium"/>
                <a:sym typeface="Helvetica Neue Medium"/>
              </a:rPr>
              <a:t>40%</a:t>
            </a:r>
            <a:r>
              <a:rPr lang="zh-CN" altLang="en-US" sz="2400" b="1" dirty="0">
                <a:solidFill>
                  <a:srgbClr val="FFFFFF"/>
                </a:solidFill>
                <a:latin typeface="Helvetica Neue Medium"/>
                <a:ea typeface="Helvetica Neue Medium"/>
                <a:cs typeface="Helvetica Neue Medium"/>
                <a:sym typeface="Helvetica Neue Medium"/>
              </a:rPr>
              <a:t>的计算开销</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569999" y="1911304"/>
            <a:ext cx="7032296" cy="3580353"/>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现有算法问题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矩阵预处理技术对加速线性系统求解至关重要，但传统方法依赖固定参数，缺乏自适应性</a:t>
            </a:r>
            <a:endParaRPr lang="en-US" altLang="zh-CN" sz="1400" dirty="0"/>
          </a:p>
          <a:p>
            <a:pPr marL="285750" lvl="0" indent="-285750">
              <a:lnSpc>
                <a:spcPct val="150000"/>
              </a:lnSpc>
              <a:buFont typeface="Wingdings" panose="05000000000000000000" pitchFamily="2" charset="2"/>
              <a:buChar char="l"/>
              <a:defRPr/>
            </a:pPr>
            <a:r>
              <a:rPr lang="zh-CN" altLang="en-US" sz="1400" dirty="0"/>
              <a:t>而机器学习方法则因推理成本高和“黑箱”特性，难以在</a:t>
            </a:r>
            <a:r>
              <a:rPr lang="en-US" altLang="zh-CN" sz="1400" dirty="0"/>
              <a:t>CPU</a:t>
            </a:r>
            <a:r>
              <a:rPr lang="zh-CN" altLang="en-US" sz="1400" dirty="0"/>
              <a:t>环境中高效、可信地部署</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我们的做法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我们提出了一个通过符号发现来自动学习高效、可解释的预处理参数化公式的框架</a:t>
            </a:r>
            <a:endParaRPr lang="en-US" altLang="zh-CN" sz="1400" dirty="0"/>
          </a:p>
          <a:p>
            <a:pPr marL="285750" lvl="0" indent="-285750">
              <a:lnSpc>
                <a:spcPct val="150000"/>
              </a:lnSpc>
              <a:buFont typeface="Wingdings" panose="05000000000000000000" pitchFamily="2" charset="2"/>
              <a:buChar char="l"/>
              <a:defRPr/>
            </a:pPr>
            <a:r>
              <a:rPr lang="zh-CN" altLang="en-US" sz="1400" dirty="0"/>
              <a:t>其核心是生成一个轻量、透明的数学表达式来替代笨重的神经网络，从而以极低的计算开销快速得出针对具体问题的最优参数</a:t>
            </a:r>
            <a:endParaRPr lang="en-US" altLang="zh-CN" sz="1400" dirty="0"/>
          </a:p>
        </p:txBody>
      </p:sp>
      <p:pic>
        <p:nvPicPr>
          <p:cNvPr id="4" name="图片 3">
            <a:extLst>
              <a:ext uri="{FF2B5EF4-FFF2-40B4-BE49-F238E27FC236}">
                <a16:creationId xmlns:a16="http://schemas.microsoft.com/office/drawing/2014/main" id="{4053FA3E-C718-490F-9CCB-14F2DE1484B3}"/>
              </a:ext>
            </a:extLst>
          </p:cNvPr>
          <p:cNvPicPr>
            <a:picLocks noChangeAspect="1"/>
          </p:cNvPicPr>
          <p:nvPr/>
        </p:nvPicPr>
        <p:blipFill>
          <a:blip r:embed="rId3"/>
          <a:stretch>
            <a:fillRect/>
          </a:stretch>
        </p:blipFill>
        <p:spPr>
          <a:xfrm>
            <a:off x="7846686" y="1751333"/>
            <a:ext cx="3096874" cy="1792030"/>
          </a:xfrm>
          <a:prstGeom prst="rect">
            <a:avLst/>
          </a:prstGeom>
        </p:spPr>
      </p:pic>
      <p:pic>
        <p:nvPicPr>
          <p:cNvPr id="12" name="图片 11">
            <a:extLst>
              <a:ext uri="{FF2B5EF4-FFF2-40B4-BE49-F238E27FC236}">
                <a16:creationId xmlns:a16="http://schemas.microsoft.com/office/drawing/2014/main" id="{013CBAF3-6E0B-474E-9E3A-099D149E7545}"/>
              </a:ext>
            </a:extLst>
          </p:cNvPr>
          <p:cNvPicPr>
            <a:picLocks noChangeAspect="1"/>
          </p:cNvPicPr>
          <p:nvPr/>
        </p:nvPicPr>
        <p:blipFill>
          <a:blip r:embed="rId4"/>
          <a:stretch>
            <a:fillRect/>
          </a:stretch>
        </p:blipFill>
        <p:spPr>
          <a:xfrm>
            <a:off x="8105854" y="3581509"/>
            <a:ext cx="2698458" cy="2040444"/>
          </a:xfrm>
          <a:prstGeom prst="rect">
            <a:avLst/>
          </a:prstGeom>
        </p:spPr>
      </p:pic>
    </p:spTree>
    <p:extLst>
      <p:ext uri="{BB962C8B-B14F-4D97-AF65-F5344CB8AC3E}">
        <p14:creationId xmlns:p14="http://schemas.microsoft.com/office/powerpoint/2010/main" val="5826553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43456-08C8-E96C-0B1E-E954ABC27F0F}"/>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8C9C4765-53D3-98B3-8541-08DAD2B4E547}"/>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科研动机</a:t>
            </a:r>
            <a:r>
              <a:rPr lang="en-US" altLang="zh-CN" sz="3200" b="1" dirty="0">
                <a:solidFill>
                  <a:srgbClr val="0060FF"/>
                </a:solidFill>
                <a:latin typeface="腾讯体 W7" panose="020C08030202040F0204" pitchFamily="34" charset="-122"/>
                <a:ea typeface="腾讯体 W7" panose="020C08030202040F0204" pitchFamily="34" charset="-122"/>
                <a:sym typeface="+mn-ea"/>
              </a:rPr>
              <a:t> </a:t>
            </a:r>
            <a:r>
              <a:rPr lang="en-US" altLang="zh-CN" sz="1100" b="1" dirty="0" err="1">
                <a:solidFill>
                  <a:srgbClr val="0060FF"/>
                </a:solidFill>
                <a:latin typeface="腾讯体 W7" panose="020C08030202040F0204" pitchFamily="34" charset="-122"/>
                <a:ea typeface="腾讯体 W7" panose="020C08030202040F0204" pitchFamily="34" charset="-122"/>
                <a:sym typeface="+mn-ea"/>
              </a:rPr>
              <a:t>SymMaP</a:t>
            </a:r>
            <a:r>
              <a:rPr lang="en-US" altLang="zh-CN" sz="1100" b="1" dirty="0">
                <a:solidFill>
                  <a:srgbClr val="0060FF"/>
                </a:solidFill>
                <a:latin typeface="腾讯体 W7" panose="020C08030202040F0204" pitchFamily="34" charset="-122"/>
                <a:ea typeface="腾讯体 W7" panose="020C08030202040F0204" pitchFamily="34" charset="-122"/>
                <a:sym typeface="+mn-ea"/>
              </a:rPr>
              <a:t>: Improving Computational Efficiency in Linear Solvers through Symbolic Preconditioning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762EF307-0C55-F11A-3A7A-07611B1A57EB}"/>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A240A7C5-C35C-7D87-D37C-20A45725609D}"/>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通过符号学习算法提升线性方程组问题的矩阵预处理性能</a:t>
            </a:r>
          </a:p>
        </p:txBody>
      </p:sp>
      <p:sp>
        <p:nvSpPr>
          <p:cNvPr id="8" name="矩形: 圆角 7">
            <a:extLst>
              <a:ext uri="{FF2B5EF4-FFF2-40B4-BE49-F238E27FC236}">
                <a16:creationId xmlns:a16="http://schemas.microsoft.com/office/drawing/2014/main" id="{6FE64B3C-4883-4785-662E-D4D2558DE41D}"/>
              </a:ext>
            </a:extLst>
          </p:cNvPr>
          <p:cNvSpPr/>
          <p:nvPr/>
        </p:nvSpPr>
        <p:spPr>
          <a:xfrm>
            <a:off x="545232" y="5683861"/>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线性方程组算法对预处理参数敏感，存在最优参数</a:t>
            </a:r>
            <a:br>
              <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现有传统算法常常固定某一常数，有性能损失</a:t>
            </a:r>
          </a:p>
        </p:txBody>
      </p:sp>
      <p:pic>
        <p:nvPicPr>
          <p:cNvPr id="5" name="图片 4">
            <a:extLst>
              <a:ext uri="{FF2B5EF4-FFF2-40B4-BE49-F238E27FC236}">
                <a16:creationId xmlns:a16="http://schemas.microsoft.com/office/drawing/2014/main" id="{B932EE9F-7178-100E-99B6-90EE7CA5E72D}"/>
              </a:ext>
            </a:extLst>
          </p:cNvPr>
          <p:cNvPicPr>
            <a:picLocks noChangeAspect="1"/>
          </p:cNvPicPr>
          <p:nvPr/>
        </p:nvPicPr>
        <p:blipFill>
          <a:blip r:embed="rId3"/>
          <a:stretch>
            <a:fillRect/>
          </a:stretch>
        </p:blipFill>
        <p:spPr>
          <a:xfrm>
            <a:off x="2025570" y="1827461"/>
            <a:ext cx="8009681" cy="3802946"/>
          </a:xfrm>
          <a:prstGeom prst="rect">
            <a:avLst/>
          </a:prstGeom>
        </p:spPr>
      </p:pic>
    </p:spTree>
    <p:extLst>
      <p:ext uri="{BB962C8B-B14F-4D97-AF65-F5344CB8AC3E}">
        <p14:creationId xmlns:p14="http://schemas.microsoft.com/office/powerpoint/2010/main" val="30965584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352E4-786B-A4EB-92D6-8E7EEAC1A5F7}"/>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3ECE2C06-72C1-DAC7-24AB-4B19C39E314B}"/>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技术细节</a:t>
            </a:r>
            <a:r>
              <a:rPr lang="en-US" altLang="zh-CN" sz="3200" b="1" dirty="0">
                <a:solidFill>
                  <a:srgbClr val="0060FF"/>
                </a:solidFill>
                <a:latin typeface="腾讯体 W7" panose="020C08030202040F0204" pitchFamily="34" charset="-122"/>
                <a:ea typeface="腾讯体 W7" panose="020C08030202040F0204" pitchFamily="34" charset="-122"/>
                <a:sym typeface="+mn-ea"/>
              </a:rPr>
              <a:t> </a:t>
            </a:r>
            <a:r>
              <a:rPr lang="en-US" altLang="zh-CN" sz="1100" b="1" dirty="0" err="1">
                <a:solidFill>
                  <a:srgbClr val="0060FF"/>
                </a:solidFill>
                <a:latin typeface="腾讯体 W7" panose="020C08030202040F0204" pitchFamily="34" charset="-122"/>
                <a:ea typeface="腾讯体 W7" panose="020C08030202040F0204" pitchFamily="34" charset="-122"/>
                <a:sym typeface="+mn-ea"/>
              </a:rPr>
              <a:t>SymMaP</a:t>
            </a:r>
            <a:r>
              <a:rPr lang="en-US" altLang="zh-CN" sz="1100" b="1" dirty="0">
                <a:solidFill>
                  <a:srgbClr val="0060FF"/>
                </a:solidFill>
                <a:latin typeface="腾讯体 W7" panose="020C08030202040F0204" pitchFamily="34" charset="-122"/>
                <a:ea typeface="腾讯体 W7" panose="020C08030202040F0204" pitchFamily="34" charset="-122"/>
                <a:sym typeface="+mn-ea"/>
              </a:rPr>
              <a:t>: Improving Computational Efficiency in Linear Solvers through Symbolic Preconditioning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9605110F-7507-DE8C-6077-F30985E02E80}"/>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63D073F4-0221-BF78-783F-58B27FA24913}"/>
              </a:ext>
            </a:extLst>
          </p:cNvPr>
          <p:cNvSpPr/>
          <p:nvPr/>
        </p:nvSpPr>
        <p:spPr>
          <a:xfrm>
            <a:off x="533546" y="5987732"/>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用深度强化学习寻找最优预处理参数表达式</a:t>
            </a:r>
            <a:endPar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4" name="图片 3">
            <a:extLst>
              <a:ext uri="{FF2B5EF4-FFF2-40B4-BE49-F238E27FC236}">
                <a16:creationId xmlns:a16="http://schemas.microsoft.com/office/drawing/2014/main" id="{D20394DA-C5EE-BE90-2735-C8844412EC57}"/>
              </a:ext>
            </a:extLst>
          </p:cNvPr>
          <p:cNvPicPr>
            <a:picLocks noChangeAspect="1"/>
          </p:cNvPicPr>
          <p:nvPr/>
        </p:nvPicPr>
        <p:blipFill>
          <a:blip r:embed="rId3"/>
          <a:stretch>
            <a:fillRect/>
          </a:stretch>
        </p:blipFill>
        <p:spPr>
          <a:xfrm>
            <a:off x="2629247" y="912342"/>
            <a:ext cx="6933506" cy="4915686"/>
          </a:xfrm>
          <a:prstGeom prst="rect">
            <a:avLst/>
          </a:prstGeom>
        </p:spPr>
      </p:pic>
    </p:spTree>
    <p:extLst>
      <p:ext uri="{BB962C8B-B14F-4D97-AF65-F5344CB8AC3E}">
        <p14:creationId xmlns:p14="http://schemas.microsoft.com/office/powerpoint/2010/main" val="34496572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论文三 </a:t>
            </a:r>
            <a:r>
              <a:rPr lang="en-US" altLang="zh-CN" sz="3200" b="1" dirty="0">
                <a:solidFill>
                  <a:srgbClr val="0060FF"/>
                </a:solidFill>
                <a:latin typeface="腾讯体 W7" panose="020C08030202040F0204" pitchFamily="34" charset="-122"/>
                <a:ea typeface="腾讯体 W7" panose="020C08030202040F0204" pitchFamily="34" charset="-122"/>
                <a:sym typeface="+mn-ea"/>
              </a:rPr>
              <a:t>NeurIPS 2025 </a:t>
            </a:r>
            <a:r>
              <a:rPr lang="en-US" altLang="zh-CN" sz="1200" b="1" dirty="0">
                <a:solidFill>
                  <a:srgbClr val="0060FF"/>
                </a:solidFill>
                <a:latin typeface="腾讯体 W7" panose="020C08030202040F0204" pitchFamily="34" charset="-122"/>
                <a:ea typeface="腾讯体 W7" panose="020C08030202040F0204" pitchFamily="34" charset="-122"/>
                <a:sym typeface="+mn-ea"/>
              </a:rPr>
              <a:t>Mixture-of-Experts Operator Transformer for Large-Scale PDE Pre-Training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用于大规模</a:t>
            </a:r>
            <a:r>
              <a:rPr kumimoji="0" lang="en-US" altLang="zh-CN"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PDE</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预训练的</a:t>
            </a:r>
            <a:r>
              <a:rPr kumimoji="0" lang="en-US" altLang="zh-CN" sz="2800" b="1"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MoE</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架构</a:t>
            </a:r>
            <a:r>
              <a:rPr kumimoji="0" lang="en-US" altLang="zh-CN"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Transformer </a:t>
            </a:r>
            <a:endPar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算法性能：相同激活参数量下，相比现有算法降低高达</a:t>
            </a:r>
            <a:r>
              <a:rPr lang="en-US" altLang="zh-CN" sz="2400" b="1" dirty="0">
                <a:solidFill>
                  <a:srgbClr val="FFFFFF"/>
                </a:solidFill>
                <a:latin typeface="Helvetica Neue Medium"/>
                <a:ea typeface="Helvetica Neue Medium"/>
                <a:cs typeface="Helvetica Neue Medium"/>
                <a:sym typeface="Helvetica Neue Medium"/>
              </a:rPr>
              <a:t>40%</a:t>
            </a:r>
            <a:r>
              <a:rPr lang="zh-CN" altLang="en-US" sz="2400" b="1" dirty="0">
                <a:solidFill>
                  <a:srgbClr val="FFFFFF"/>
                </a:solidFill>
                <a:latin typeface="Helvetica Neue Medium"/>
                <a:ea typeface="Helvetica Neue Medium"/>
                <a:cs typeface="Helvetica Neue Medium"/>
                <a:sym typeface="Helvetica Neue Medium"/>
              </a:rPr>
              <a:t>的预测误差</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715625" y="1668036"/>
            <a:ext cx="4920678"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现有算法问题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神经网络算子预训练是解决偏微分方程（</a:t>
            </a:r>
            <a:r>
              <a:rPr lang="en-US" altLang="zh-CN" sz="1400" dirty="0"/>
              <a:t>PDE</a:t>
            </a:r>
            <a:r>
              <a:rPr lang="zh-CN" altLang="en-US" sz="1400" dirty="0"/>
              <a:t>）问题的有效途径，但现有方法在处理混合的异构</a:t>
            </a:r>
            <a:r>
              <a:rPr lang="en-US" altLang="zh-CN" sz="1400" dirty="0"/>
              <a:t>PDE</a:t>
            </a:r>
            <a:r>
              <a:rPr lang="zh-CN" altLang="en-US" sz="1400" dirty="0"/>
              <a:t>数据集时性能会急剧下降，且其依赖密集模型扩展的方式导致推理成本过高，阻碍了大规模基础模型的构建</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我们的做法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我们提出了一种高效扩展参数的稀疏激活架构</a:t>
            </a:r>
            <a:endParaRPr lang="en-US" altLang="zh-CN" sz="1400" dirty="0"/>
          </a:p>
          <a:p>
            <a:pPr marL="285750" lvl="0" indent="-285750">
              <a:lnSpc>
                <a:spcPct val="150000"/>
              </a:lnSpc>
              <a:buFont typeface="Wingdings" panose="05000000000000000000" pitchFamily="2" charset="2"/>
              <a:buChar char="l"/>
              <a:defRPr/>
            </a:pPr>
            <a:r>
              <a:rPr lang="zh-CN" altLang="en-US" sz="1400" dirty="0"/>
              <a:t>通过一个路由门控网络，根据输入动态激活一小部分“专家”网络，从而在保持低推理成本的同时，让模型能够专注于特定方程的特征并兼顾通用物理规律</a:t>
            </a:r>
            <a:endParaRPr lang="en-US" altLang="zh-CN" sz="1400" dirty="0"/>
          </a:p>
        </p:txBody>
      </p:sp>
      <p:pic>
        <p:nvPicPr>
          <p:cNvPr id="10" name="图片 9">
            <a:extLst>
              <a:ext uri="{FF2B5EF4-FFF2-40B4-BE49-F238E27FC236}">
                <a16:creationId xmlns:a16="http://schemas.microsoft.com/office/drawing/2014/main" id="{9EE8E945-2CAE-4146-8767-9642A2239C79}"/>
              </a:ext>
            </a:extLst>
          </p:cNvPr>
          <p:cNvPicPr>
            <a:picLocks noChangeAspect="1"/>
          </p:cNvPicPr>
          <p:nvPr/>
        </p:nvPicPr>
        <p:blipFill>
          <a:blip r:embed="rId3"/>
          <a:stretch>
            <a:fillRect/>
          </a:stretch>
        </p:blipFill>
        <p:spPr>
          <a:xfrm>
            <a:off x="5579119" y="2059030"/>
            <a:ext cx="6132016" cy="2919819"/>
          </a:xfrm>
          <a:prstGeom prst="rect">
            <a:avLst/>
          </a:prstGeom>
        </p:spPr>
      </p:pic>
    </p:spTree>
    <p:extLst>
      <p:ext uri="{BB962C8B-B14F-4D97-AF65-F5344CB8AC3E}">
        <p14:creationId xmlns:p14="http://schemas.microsoft.com/office/powerpoint/2010/main" val="196262216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BFD68-2021-E87B-0DDD-56189834473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B139BF60-9A96-0C9E-A1A2-734AD62AEADE}"/>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科研动机</a:t>
            </a:r>
            <a:r>
              <a:rPr lang="en-US" altLang="zh-CN" sz="3200" b="1" dirty="0">
                <a:solidFill>
                  <a:srgbClr val="0060FF"/>
                </a:solidFill>
                <a:latin typeface="腾讯体 W7" panose="020C08030202040F0204" pitchFamily="34" charset="-122"/>
                <a:ea typeface="腾讯体 W7" panose="020C08030202040F0204" pitchFamily="34" charset="-122"/>
                <a:sym typeface="+mn-ea"/>
              </a:rPr>
              <a:t> </a:t>
            </a:r>
            <a:r>
              <a:rPr lang="en-US" altLang="zh-CN" sz="1200" b="1" dirty="0">
                <a:solidFill>
                  <a:srgbClr val="0060FF"/>
                </a:solidFill>
                <a:latin typeface="腾讯体 W7" panose="020C08030202040F0204" pitchFamily="34" charset="-122"/>
                <a:ea typeface="腾讯体 W7" panose="020C08030202040F0204" pitchFamily="34" charset="-122"/>
                <a:sym typeface="+mn-ea"/>
              </a:rPr>
              <a:t>Mixture-of-Experts Operator Transformer for Large-Scale PDE Pre-Training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C2368CEA-5E96-C7FA-FBA0-B28EC5F5E787}"/>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581E4BEA-9B93-DD7E-49A9-30A752ADCDE3}"/>
              </a:ext>
            </a:extLst>
          </p:cNvPr>
          <p:cNvSpPr/>
          <p:nvPr/>
        </p:nvSpPr>
        <p:spPr>
          <a:xfrm>
            <a:off x="609744" y="5554356"/>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对于性质差异很大的数据集放一起训练会影响模型性能</a:t>
            </a:r>
            <a:endPar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门控网络可以学到数据集之间的相关性</a:t>
            </a:r>
          </a:p>
        </p:txBody>
      </p:sp>
      <p:pic>
        <p:nvPicPr>
          <p:cNvPr id="9" name="图片 8">
            <a:extLst>
              <a:ext uri="{FF2B5EF4-FFF2-40B4-BE49-F238E27FC236}">
                <a16:creationId xmlns:a16="http://schemas.microsoft.com/office/drawing/2014/main" id="{D956B2D8-F426-D9A9-CCD1-A2B328D35DD4}"/>
              </a:ext>
            </a:extLst>
          </p:cNvPr>
          <p:cNvPicPr>
            <a:picLocks noChangeAspect="1"/>
          </p:cNvPicPr>
          <p:nvPr/>
        </p:nvPicPr>
        <p:blipFill>
          <a:blip r:embed="rId3"/>
          <a:stretch>
            <a:fillRect/>
          </a:stretch>
        </p:blipFill>
        <p:spPr>
          <a:xfrm>
            <a:off x="1576952" y="838268"/>
            <a:ext cx="9038095" cy="4447619"/>
          </a:xfrm>
          <a:prstGeom prst="rect">
            <a:avLst/>
          </a:prstGeom>
        </p:spPr>
      </p:pic>
    </p:spTree>
    <p:extLst>
      <p:ext uri="{BB962C8B-B14F-4D97-AF65-F5344CB8AC3E}">
        <p14:creationId xmlns:p14="http://schemas.microsoft.com/office/powerpoint/2010/main" val="21389264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0B555-9BEE-83B9-58DA-5A12C042A5EB}"/>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A95E06F9-2C3F-19BD-66B1-40443D24FB2D}"/>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技术细节</a:t>
            </a:r>
            <a:r>
              <a:rPr lang="en-US" altLang="zh-CN" sz="3200" b="1" dirty="0">
                <a:solidFill>
                  <a:srgbClr val="0060FF"/>
                </a:solidFill>
                <a:latin typeface="腾讯体 W7" panose="020C08030202040F0204" pitchFamily="34" charset="-122"/>
                <a:ea typeface="腾讯体 W7" panose="020C08030202040F0204" pitchFamily="34" charset="-122"/>
                <a:sym typeface="+mn-ea"/>
              </a:rPr>
              <a:t> </a:t>
            </a:r>
            <a:r>
              <a:rPr lang="en-US" altLang="zh-CN" sz="1200" b="1" dirty="0">
                <a:solidFill>
                  <a:srgbClr val="0060FF"/>
                </a:solidFill>
                <a:latin typeface="腾讯体 W7" panose="020C08030202040F0204" pitchFamily="34" charset="-122"/>
                <a:ea typeface="腾讯体 W7" panose="020C08030202040F0204" pitchFamily="34" charset="-122"/>
                <a:sym typeface="+mn-ea"/>
              </a:rPr>
              <a:t>Mixture-of-Experts Operator Transformer for Large-Scale PDE Pre-Training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3A4F42A8-B115-0CDE-E06E-B8454436314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D1BB95C1-BA80-C8B6-950D-49BA05FC85F6}"/>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en-US" altLang="zh-CN" sz="2400" b="1" dirty="0" err="1">
                <a:solidFill>
                  <a:srgbClr val="FFFFFF"/>
                </a:solidFill>
                <a:latin typeface="Helvetica Neue Medium"/>
                <a:ea typeface="Helvetica Neue Medium"/>
                <a:cs typeface="Helvetica Neue Medium"/>
                <a:sym typeface="Helvetica Neue Medium"/>
              </a:rPr>
              <a:t>MoE</a:t>
            </a:r>
            <a:r>
              <a:rPr lang="zh-CN" altLang="en-US" sz="2400" b="1" dirty="0">
                <a:solidFill>
                  <a:srgbClr val="FFFFFF"/>
                </a:solidFill>
                <a:latin typeface="Helvetica Neue Medium"/>
                <a:ea typeface="Helvetica Neue Medium"/>
                <a:cs typeface="Helvetica Neue Medium"/>
                <a:sym typeface="Helvetica Neue Medium"/>
              </a:rPr>
              <a:t>：共享专家网络</a:t>
            </a:r>
            <a:r>
              <a:rPr lang="en-US" altLang="zh-CN" sz="2400" b="1" dirty="0">
                <a:solidFill>
                  <a:srgbClr val="FFFFFF"/>
                </a:solidFill>
                <a:latin typeface="Helvetica Neue Medium"/>
                <a:ea typeface="Helvetica Neue Medium"/>
                <a:cs typeface="Helvetica Neue Medium"/>
                <a:sym typeface="Helvetica Neue Medium"/>
              </a:rPr>
              <a:t>+</a:t>
            </a:r>
            <a:r>
              <a:rPr lang="zh-CN" altLang="en-US" sz="2400" b="1" dirty="0">
                <a:solidFill>
                  <a:srgbClr val="FFFFFF"/>
                </a:solidFill>
                <a:latin typeface="Helvetica Neue Medium"/>
                <a:ea typeface="Helvetica Neue Medium"/>
                <a:cs typeface="Helvetica Neue Medium"/>
                <a:sym typeface="Helvetica Neue Medium"/>
              </a:rPr>
              <a:t>路由专家网络</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0" name="图片 9">
            <a:extLst>
              <a:ext uri="{FF2B5EF4-FFF2-40B4-BE49-F238E27FC236}">
                <a16:creationId xmlns:a16="http://schemas.microsoft.com/office/drawing/2014/main" id="{375C0136-A001-6DE6-FE5E-A689A3EC27F8}"/>
              </a:ext>
            </a:extLst>
          </p:cNvPr>
          <p:cNvPicPr>
            <a:picLocks noChangeAspect="1"/>
          </p:cNvPicPr>
          <p:nvPr/>
        </p:nvPicPr>
        <p:blipFill>
          <a:blip r:embed="rId3"/>
          <a:stretch>
            <a:fillRect/>
          </a:stretch>
        </p:blipFill>
        <p:spPr>
          <a:xfrm>
            <a:off x="1455861" y="985697"/>
            <a:ext cx="9344643" cy="4449543"/>
          </a:xfrm>
          <a:prstGeom prst="rect">
            <a:avLst/>
          </a:prstGeom>
        </p:spPr>
      </p:pic>
    </p:spTree>
    <p:extLst>
      <p:ext uri="{BB962C8B-B14F-4D97-AF65-F5344CB8AC3E}">
        <p14:creationId xmlns:p14="http://schemas.microsoft.com/office/powerpoint/2010/main" val="245601311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88B4-A5E5-38B5-03A7-6E7B5BD35E6B}"/>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B6DD38D5-FD64-33B6-32F1-18A50033E7E4}"/>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实验效果 </a:t>
            </a:r>
            <a:r>
              <a:rPr lang="en-US" altLang="zh-CN" sz="1200" b="1" dirty="0">
                <a:solidFill>
                  <a:srgbClr val="0060FF"/>
                </a:solidFill>
                <a:latin typeface="腾讯体 W7" panose="020C08030202040F0204" pitchFamily="34" charset="-122"/>
                <a:ea typeface="腾讯体 W7" panose="020C08030202040F0204" pitchFamily="34" charset="-122"/>
                <a:sym typeface="+mn-ea"/>
              </a:rPr>
              <a:t>Mixture-of-Experts Operator Transformer for Large-Scale PDE Pre-Training</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49674097-5D5F-097B-26AF-1F6747CFEC0B}"/>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0266BAF2-802D-6461-5D35-9B9A945A7FF5}"/>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算法性能：相同激活参数量下，相比现有算法降低高达</a:t>
            </a:r>
            <a:r>
              <a:rPr lang="en-US" altLang="zh-CN" sz="2400" b="1" dirty="0">
                <a:solidFill>
                  <a:srgbClr val="FFFFFF"/>
                </a:solidFill>
                <a:latin typeface="Helvetica Neue Medium"/>
                <a:ea typeface="Helvetica Neue Medium"/>
                <a:cs typeface="Helvetica Neue Medium"/>
                <a:sym typeface="Helvetica Neue Medium"/>
              </a:rPr>
              <a:t>40%</a:t>
            </a:r>
            <a:r>
              <a:rPr lang="zh-CN" altLang="en-US" sz="2400" b="1" dirty="0">
                <a:solidFill>
                  <a:srgbClr val="FFFFFF"/>
                </a:solidFill>
                <a:latin typeface="Helvetica Neue Medium"/>
                <a:ea typeface="Helvetica Neue Medium"/>
                <a:cs typeface="Helvetica Neue Medium"/>
                <a:sym typeface="Helvetica Neue Medium"/>
              </a:rPr>
              <a:t>的预测误差</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3" name="图片 2">
            <a:extLst>
              <a:ext uri="{FF2B5EF4-FFF2-40B4-BE49-F238E27FC236}">
                <a16:creationId xmlns:a16="http://schemas.microsoft.com/office/drawing/2014/main" id="{B6B95229-C0D4-C5DD-02DD-9ADA462F4994}"/>
              </a:ext>
            </a:extLst>
          </p:cNvPr>
          <p:cNvPicPr>
            <a:picLocks noChangeAspect="1"/>
          </p:cNvPicPr>
          <p:nvPr/>
        </p:nvPicPr>
        <p:blipFill>
          <a:blip r:embed="rId3"/>
          <a:stretch>
            <a:fillRect/>
          </a:stretch>
        </p:blipFill>
        <p:spPr>
          <a:xfrm>
            <a:off x="796000" y="1519476"/>
            <a:ext cx="10600000" cy="3819048"/>
          </a:xfrm>
          <a:prstGeom prst="rect">
            <a:avLst/>
          </a:prstGeom>
        </p:spPr>
      </p:pic>
    </p:spTree>
    <p:extLst>
      <p:ext uri="{BB962C8B-B14F-4D97-AF65-F5344CB8AC3E}">
        <p14:creationId xmlns:p14="http://schemas.microsoft.com/office/powerpoint/2010/main" val="17512651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形状"/>
          <p:cNvSpPr/>
          <p:nvPr/>
        </p:nvSpPr>
        <p:spPr>
          <a:xfrm>
            <a:off x="635" y="-9525"/>
            <a:ext cx="12200890" cy="6857365"/>
          </a:xfrm>
          <a:prstGeom prst="rect">
            <a:avLst/>
          </a:prstGeom>
          <a:solidFill>
            <a:srgbClr val="0052D9"/>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83" name="正方形"/>
          <p:cNvSpPr/>
          <p:nvPr/>
        </p:nvSpPr>
        <p:spPr>
          <a:xfrm>
            <a:off x="1115937" y="2114688"/>
            <a:ext cx="1193677" cy="1193676"/>
          </a:xfrm>
          <a:prstGeom prst="rect">
            <a:avLst/>
          </a:prstGeom>
          <a:solidFill>
            <a:srgbClr val="FFFFFF">
              <a:alpha val="9876"/>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4" name="正方形"/>
          <p:cNvSpPr/>
          <p:nvPr/>
        </p:nvSpPr>
        <p:spPr>
          <a:xfrm>
            <a:off x="-7921" y="2435002"/>
            <a:ext cx="1987999" cy="1987999"/>
          </a:xfrm>
          <a:prstGeom prst="rect">
            <a:avLst/>
          </a:prstGeom>
          <a:solidFill>
            <a:srgbClr val="FFFFFF"/>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6" name="01"/>
          <p:cNvSpPr txBox="1"/>
          <p:nvPr/>
        </p:nvSpPr>
        <p:spPr>
          <a:xfrm>
            <a:off x="141475" y="3139226"/>
            <a:ext cx="1832666" cy="738505"/>
          </a:xfrm>
          <a:prstGeom prst="rect">
            <a:avLst/>
          </a:prstGeom>
          <a:ln w="12700">
            <a:miter lim="400000"/>
          </a:ln>
        </p:spPr>
        <p:txBody>
          <a:bodyPr wrap="square" lIns="0" tIns="0" rIns="0" bIns="0" anchor="ctr">
            <a:spAutoFit/>
          </a:bodyPr>
          <a:lstStyle>
            <a:lvl1pPr algn="l" defTabSz="457200">
              <a:lnSpc>
                <a:spcPct val="80000"/>
              </a:lnSpc>
              <a:defRPr sz="20000" b="0">
                <a:solidFill>
                  <a:schemeClr val="accent1">
                    <a:hueOff val="848127"/>
                    <a:lumOff val="-2941"/>
                  </a:schemeClr>
                </a:solidFill>
                <a:latin typeface="+mn-lt"/>
                <a:ea typeface="+mn-ea"/>
                <a:cs typeface="+mn-cs"/>
                <a:sym typeface="腾讯体 W7" panose="020C08030202040F0204" pitchFamily="34" charset="-122"/>
              </a:defRPr>
            </a:lvl1pPr>
          </a:lstStyle>
          <a:p>
            <a:pPr marL="0" marR="0" lvl="0" indent="0" algn="l" defTabSz="457200" rtl="0" eaLnBrk="1" fontAlgn="auto" latinLnBrk="0" hangingPunct="0">
              <a:lnSpc>
                <a:spcPct val="80000"/>
              </a:lnSpc>
              <a:spcBef>
                <a:spcPts val="0"/>
              </a:spcBef>
              <a:spcAft>
                <a:spcPts val="0"/>
              </a:spcAft>
              <a:buClrTx/>
              <a:buSzTx/>
              <a:buFontTx/>
              <a:buNone/>
              <a:defRPr/>
            </a:pPr>
            <a:r>
              <a:rPr kumimoji="0" lang="zh-CN" altLang="en-US"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rPr>
              <a:t>目录</a:t>
            </a:r>
            <a:endParaRPr kumimoji="0" sz="6000" b="0" i="0" u="none" strike="noStrike" kern="0" cap="none" spc="0" normalizeH="0" baseline="0" noProof="0" dirty="0">
              <a:ln>
                <a:noFill/>
              </a:ln>
              <a:solidFill>
                <a:srgbClr val="0060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p:txBody>
      </p:sp>
      <p:sp>
        <p:nvSpPr>
          <p:cNvPr id="287" name="正方形"/>
          <p:cNvSpPr/>
          <p:nvPr/>
        </p:nvSpPr>
        <p:spPr>
          <a:xfrm>
            <a:off x="1782902" y="4197493"/>
            <a:ext cx="526773" cy="526773"/>
          </a:xfrm>
          <a:prstGeom prst="rect">
            <a:avLst/>
          </a:prstGeom>
          <a:solidFill>
            <a:srgbClr val="FFFFFF">
              <a:alpha val="49687"/>
            </a:srgbClr>
          </a:solidFill>
          <a:ln w="12700">
            <a:miter lim="400000"/>
          </a:ln>
        </p:spPr>
        <p:txBody>
          <a:bodyPr lIns="25397" tIns="25397" rIns="25397" bIns="25397" anchor="ctr"/>
          <a:lstStyle/>
          <a:p>
            <a:pPr marL="0" marR="0" lvl="0" indent="0" algn="ctr" defTabSz="412750" rtl="0" eaLnBrk="1" fontAlgn="auto" latinLnBrk="0" hangingPunct="0">
              <a:lnSpc>
                <a:spcPct val="100000"/>
              </a:lnSpc>
              <a:spcBef>
                <a:spcPts val="0"/>
              </a:spcBef>
              <a:spcAft>
                <a:spcPts val="0"/>
              </a:spcAft>
              <a:buClrTx/>
              <a:buSzTx/>
              <a:buFontTx/>
              <a:buNone/>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章节标题文本，100磅"/>
          <p:cNvSpPr txBox="1"/>
          <p:nvPr/>
        </p:nvSpPr>
        <p:spPr>
          <a:xfrm>
            <a:off x="4592476" y="2769434"/>
            <a:ext cx="5713135" cy="1911677"/>
          </a:xfrm>
          <a:prstGeom prst="rect">
            <a:avLst/>
          </a:prstGeom>
          <a:noFill/>
          <a:ln w="12700">
            <a:noFill/>
            <a:miter lim="400000"/>
          </a:ln>
          <a:extLst>
            <a:ext uri="{909E8E84-426E-40DD-AFC4-6F175D3DCCD1}">
              <a14:hiddenFill xmlns:a14="http://schemas.microsoft.com/office/drawing/2010/main">
                <a:solidFill>
                  <a:schemeClr val="dk2"/>
                </a:solidFill>
              </a14:hiddenFill>
            </a:ext>
          </a:extLst>
        </p:spPr>
        <p:style>
          <a:lnRef idx="0">
            <a:scrgbClr r="0" g="0" b="0"/>
          </a:lnRef>
          <a:fillRef idx="1001">
            <a:schemeClr val="dk2"/>
          </a:fillRef>
          <a:effectRef idx="0">
            <a:scrgbClr r="0" g="0" b="0"/>
          </a:effectRef>
          <a:fontRef idx="major"/>
        </p:style>
        <p:txBody>
          <a:bodyPr wrap="square" lIns="0" tIns="0" rIns="0" bIns="0" anchor="ctr">
            <a:spAutoFit/>
          </a:bodyPr>
          <a:lstStyle>
            <a:lvl1pPr algn="l" defTabSz="457200">
              <a:defRPr sz="10000" b="0">
                <a:solidFill>
                  <a:srgbClr val="FFFFFF"/>
                </a:solidFill>
                <a:latin typeface="+mn-lt"/>
                <a:ea typeface="+mn-ea"/>
                <a:cs typeface="+mn-cs"/>
                <a:sym typeface="腾讯体 W7" panose="020C08030202040F0204" pitchFamily="34" charset="-122"/>
              </a:defRPr>
            </a:lvl1pPr>
          </a:lstStyle>
          <a:p>
            <a:pPr marR="0" lvl="0" algn="l" defTabSz="457200" rtl="0" eaLnBrk="1" fontAlgn="auto" latinLnBrk="0" hangingPunct="0">
              <a:lnSpc>
                <a:spcPct val="150000"/>
              </a:lnSpc>
              <a:spcBef>
                <a:spcPts val="0"/>
              </a:spcBef>
              <a:spcAft>
                <a:spcPts val="0"/>
              </a:spcAft>
              <a:buClrTx/>
              <a:buSzTx/>
              <a:defRPr/>
            </a:pPr>
            <a:r>
              <a:rPr lang="zh-CN" altLang="en-US" sz="4400" b="1" kern="0" dirty="0">
                <a:latin typeface="腾讯体 W7" panose="020C08030202040F0204" pitchFamily="34" charset="-122"/>
                <a:ea typeface="腾讯体 W7" panose="020C08030202040F0204" pitchFamily="34" charset="-122"/>
              </a:rPr>
              <a:t>实习成果介绍</a:t>
            </a:r>
            <a:endParaRPr kumimoji="0" lang="zh-CN"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a:p>
            <a:pPr marR="0" lvl="0" algn="l" defTabSz="457200" rtl="0" eaLnBrk="1" fontAlgn="auto" latinLnBrk="0" hangingPunct="0">
              <a:lnSpc>
                <a:spcPct val="150000"/>
              </a:lnSpc>
              <a:spcBef>
                <a:spcPts val="0"/>
              </a:spcBef>
              <a:spcAft>
                <a:spcPts val="0"/>
              </a:spcAft>
              <a:buClrTx/>
              <a:buSzTx/>
              <a:defRPr/>
            </a:pPr>
            <a:endParaRPr kumimoji="0" lang="zh-CN" altLang="en-US" sz="4400" b="1" i="0" u="none" strike="noStrike" kern="0" cap="none" spc="0" normalizeH="0" baseline="0" noProof="0" dirty="0">
              <a:ln>
                <a:noFill/>
              </a:ln>
              <a:solidFill>
                <a:srgbClr val="FFFFFF"/>
              </a:solidFill>
              <a:effectLst/>
              <a:uLnTx/>
              <a:uFillTx/>
              <a:latin typeface="腾讯体 W7" panose="020C08030202040F0204" pitchFamily="34" charset="-122"/>
              <a:ea typeface="腾讯体 W7" panose="020C08030202040F0204" pitchFamily="34" charset="-122"/>
              <a:sym typeface="腾讯体 W7" panose="020C08030202040F0204" pitchFamily="34" charset="-122"/>
            </a:endParaRPr>
          </a:p>
        </p:txBody>
      </p:sp>
    </p:spTree>
    <p:extLst>
      <p:ext uri="{BB962C8B-B14F-4D97-AF65-F5344CB8AC3E}">
        <p14:creationId xmlns:p14="http://schemas.microsoft.com/office/powerpoint/2010/main" val="407425886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11245528"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en-US" altLang="zh-CN" sz="3200" b="1" dirty="0">
                <a:solidFill>
                  <a:srgbClr val="0060FF"/>
                </a:solidFill>
                <a:latin typeface="腾讯体 W7" panose="020C08030202040F0204" pitchFamily="34" charset="-122"/>
                <a:ea typeface="腾讯体 W7" panose="020C08030202040F0204" pitchFamily="34" charset="-122"/>
                <a:sym typeface="+mn-ea"/>
              </a:rPr>
              <a:t>ICLR 2024 </a:t>
            </a:r>
            <a:r>
              <a:rPr lang="en-US" altLang="zh-CN" sz="1400" b="1" dirty="0">
                <a:solidFill>
                  <a:srgbClr val="C00000"/>
                </a:solidFill>
                <a:latin typeface="腾讯体 W7" panose="020C08030202040F0204" pitchFamily="34" charset="-122"/>
                <a:ea typeface="腾讯体 W7" panose="020C08030202040F0204" pitchFamily="34" charset="-122"/>
                <a:sym typeface="+mn-ea"/>
              </a:rPr>
              <a:t>spotlight</a:t>
            </a:r>
            <a:r>
              <a:rPr lang="en-US" altLang="zh-CN" sz="2800" b="1" dirty="0">
                <a:solidFill>
                  <a:srgbClr val="C00000"/>
                </a:solidFill>
                <a:latin typeface="腾讯体 W7" panose="020C08030202040F0204" pitchFamily="34" charset="-122"/>
                <a:ea typeface="腾讯体 W7" panose="020C08030202040F0204" pitchFamily="34" charset="-122"/>
                <a:sym typeface="+mn-ea"/>
              </a:rPr>
              <a:t> </a:t>
            </a:r>
            <a:r>
              <a:rPr lang="en-US" altLang="zh-CN" sz="1400" b="1" dirty="0">
                <a:solidFill>
                  <a:srgbClr val="C00000"/>
                </a:solidFill>
                <a:latin typeface="腾讯体 W7" panose="020C08030202040F0204" pitchFamily="34" charset="-122"/>
                <a:ea typeface="腾讯体 W7" panose="020C08030202040F0204" pitchFamily="34" charset="-122"/>
                <a:sym typeface="+mn-ea"/>
              </a:rPr>
              <a:t>(</a:t>
            </a:r>
            <a:r>
              <a:rPr lang="zh-CN" altLang="en-US" sz="1400" b="1" dirty="0">
                <a:solidFill>
                  <a:srgbClr val="C00000"/>
                </a:solidFill>
                <a:latin typeface="腾讯体 W7" panose="020C08030202040F0204" pitchFamily="34" charset="-122"/>
                <a:ea typeface="腾讯体 W7" panose="020C08030202040F0204" pitchFamily="34" charset="-122"/>
                <a:sym typeface="+mn-ea"/>
              </a:rPr>
              <a:t>前</a:t>
            </a:r>
            <a:r>
              <a:rPr lang="en-US" altLang="zh-CN" sz="1400" b="1" dirty="0">
                <a:solidFill>
                  <a:srgbClr val="C00000"/>
                </a:solidFill>
                <a:latin typeface="腾讯体 W7" panose="020C08030202040F0204" pitchFamily="34" charset="-122"/>
                <a:ea typeface="腾讯体 W7" panose="020C08030202040F0204" pitchFamily="34" charset="-122"/>
                <a:sym typeface="+mn-ea"/>
              </a:rPr>
              <a:t>5%) </a:t>
            </a:r>
            <a:r>
              <a:rPr lang="en-US" altLang="zh-CN" sz="1100" b="1" dirty="0">
                <a:solidFill>
                  <a:srgbClr val="0060FF"/>
                </a:solidFill>
                <a:latin typeface="腾讯体 W7" panose="020C08030202040F0204" pitchFamily="34" charset="-122"/>
                <a:ea typeface="腾讯体 W7" panose="020C08030202040F0204" pitchFamily="34" charset="-122"/>
                <a:sym typeface="+mn-ea"/>
              </a:rPr>
              <a:t>Accelerating Data Generation for Neural Operator via </a:t>
            </a:r>
            <a:r>
              <a:rPr lang="en-US" altLang="zh-CN" sz="1100" b="1" dirty="0" err="1">
                <a:solidFill>
                  <a:srgbClr val="0060FF"/>
                </a:solidFill>
                <a:latin typeface="腾讯体 W7" panose="020C08030202040F0204" pitchFamily="34" charset="-122"/>
                <a:ea typeface="腾讯体 W7" panose="020C08030202040F0204" pitchFamily="34" charset="-122"/>
                <a:sym typeface="+mn-ea"/>
              </a:rPr>
              <a:t>Krylov</a:t>
            </a:r>
            <a:r>
              <a:rPr lang="en-US" altLang="zh-CN" sz="1100" b="1" dirty="0">
                <a:solidFill>
                  <a:srgbClr val="0060FF"/>
                </a:solidFill>
                <a:latin typeface="腾讯体 W7" panose="020C08030202040F0204" pitchFamily="34" charset="-122"/>
                <a:ea typeface="腾讯体 W7" panose="020C08030202040F0204" pitchFamily="34" charset="-122"/>
                <a:sym typeface="+mn-ea"/>
              </a:rPr>
              <a:t> Subspace Recycling  </a:t>
            </a:r>
            <a:endParaRPr lang="en-US" altLang="zh-CN" sz="3200" b="1" dirty="0">
              <a:solidFill>
                <a:srgbClr val="0060FF"/>
              </a:solidFill>
              <a:latin typeface="腾讯体 W7" panose="020C08030202040F0204" pitchFamily="34" charset="-122"/>
              <a:ea typeface="腾讯体 W7" panose="020C08030202040F0204" pitchFamily="34" charset="-122"/>
              <a:sym typeface="+mn-ea"/>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通过排序</a:t>
            </a:r>
            <a:r>
              <a:rPr kumimoji="0" lang="en-US" altLang="zh-CN" sz="2800" b="1"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Krylov</a:t>
            </a:r>
            <a:r>
              <a:rPr kumimoji="0" lang="en-US" altLang="zh-CN"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recycling</a:t>
            </a: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算法加速神经算子数据集生成</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算法性能：相比现有方法求解速度提升高达</a:t>
            </a:r>
            <a:r>
              <a:rPr lang="en-US" altLang="zh-CN" sz="2400" b="1" dirty="0">
                <a:solidFill>
                  <a:srgbClr val="FFFFFF"/>
                </a:solidFill>
                <a:latin typeface="Helvetica Neue Medium"/>
                <a:ea typeface="Helvetica Neue Medium"/>
                <a:cs typeface="Helvetica Neue Medium"/>
                <a:sym typeface="Helvetica Neue Medium"/>
              </a:rPr>
              <a:t>13.9</a:t>
            </a:r>
            <a:r>
              <a:rPr lang="zh-CN" altLang="en-US" sz="2400" b="1" dirty="0">
                <a:solidFill>
                  <a:srgbClr val="FFFFFF"/>
                </a:solidFill>
                <a:latin typeface="Helvetica Neue Medium"/>
                <a:ea typeface="Helvetica Neue Medium"/>
                <a:cs typeface="Helvetica Neue Medium"/>
                <a:sym typeface="Helvetica Neue Medium"/>
              </a:rPr>
              <a:t>倍，迭代次数减少高达</a:t>
            </a:r>
            <a:r>
              <a:rPr lang="en-US" altLang="zh-CN" sz="2400" b="1" dirty="0">
                <a:solidFill>
                  <a:srgbClr val="FFFFFF"/>
                </a:solidFill>
                <a:latin typeface="Helvetica Neue Medium"/>
                <a:ea typeface="Helvetica Neue Medium"/>
                <a:cs typeface="Helvetica Neue Medium"/>
                <a:sym typeface="Helvetica Neue Medium"/>
              </a:rPr>
              <a:t>30</a:t>
            </a:r>
            <a:r>
              <a:rPr lang="zh-CN" altLang="en-US" sz="2400" b="1" dirty="0">
                <a:solidFill>
                  <a:srgbClr val="FFFFFF"/>
                </a:solidFill>
                <a:latin typeface="Helvetica Neue Medium"/>
                <a:ea typeface="Helvetica Neue Medium"/>
                <a:cs typeface="Helvetica Neue Medium"/>
                <a:sym typeface="Helvetica Neue Medium"/>
              </a:rPr>
              <a:t>倍</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153497" y="1893573"/>
            <a:ext cx="3837685"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现有算法问题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现有数据生成方法通常独立求解大量由</a:t>
            </a:r>
            <a:r>
              <a:rPr lang="en-US" altLang="zh-CN" sz="1400" dirty="0"/>
              <a:t>PDE</a:t>
            </a:r>
            <a:r>
              <a:rPr lang="zh-CN" altLang="en-US" sz="1400" dirty="0"/>
              <a:t>离散化产生的线性方程组，忽视了这些方程组之间的内在相似性，导致了严重的计算冗余</a:t>
            </a:r>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我们的做法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我们通过设计</a:t>
            </a:r>
            <a:r>
              <a:rPr lang="en-US" altLang="zh-CN" sz="1400" dirty="0" err="1"/>
              <a:t>Krylov</a:t>
            </a:r>
            <a:r>
              <a:rPr lang="en-US" altLang="zh-CN" sz="1400" dirty="0"/>
              <a:t> recycling</a:t>
            </a:r>
            <a:r>
              <a:rPr lang="zh-CN" altLang="en-US" sz="1400" dirty="0"/>
              <a:t>技术，利用</a:t>
            </a:r>
            <a:r>
              <a:rPr lang="en-US" altLang="zh-CN" sz="1400" dirty="0"/>
              <a:t>PDE</a:t>
            </a:r>
            <a:r>
              <a:rPr lang="zh-CN" altLang="en-US" sz="1400" dirty="0"/>
              <a:t>之间的相关性减少线性方程组求解过程中的冗余计算，从而显著提升数据集生成效率。</a:t>
            </a:r>
            <a:endParaRPr lang="en-US" altLang="zh-CN" sz="1400" dirty="0"/>
          </a:p>
        </p:txBody>
      </p:sp>
      <p:pic>
        <p:nvPicPr>
          <p:cNvPr id="10" name="内容占位符 4">
            <a:extLst>
              <a:ext uri="{FF2B5EF4-FFF2-40B4-BE49-F238E27FC236}">
                <a16:creationId xmlns:a16="http://schemas.microsoft.com/office/drawing/2014/main" id="{ADAAB732-C16E-4623-8320-D622248FA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723" y="1804785"/>
            <a:ext cx="4613292" cy="3271378"/>
          </a:xfrm>
          <a:prstGeom prst="rect">
            <a:avLst/>
          </a:prstGeom>
        </p:spPr>
      </p:pic>
      <p:pic>
        <p:nvPicPr>
          <p:cNvPr id="11" name="图片 10">
            <a:extLst>
              <a:ext uri="{FF2B5EF4-FFF2-40B4-BE49-F238E27FC236}">
                <a16:creationId xmlns:a16="http://schemas.microsoft.com/office/drawing/2014/main" id="{078FFA35-B444-481D-9402-27EB8CC84BFB}"/>
              </a:ext>
            </a:extLst>
          </p:cNvPr>
          <p:cNvPicPr>
            <a:picLocks noChangeAspect="1"/>
          </p:cNvPicPr>
          <p:nvPr/>
        </p:nvPicPr>
        <p:blipFill>
          <a:blip r:embed="rId4"/>
          <a:stretch>
            <a:fillRect/>
          </a:stretch>
        </p:blipFill>
        <p:spPr>
          <a:xfrm>
            <a:off x="3991182" y="3633624"/>
            <a:ext cx="3286542" cy="1987865"/>
          </a:xfrm>
          <a:prstGeom prst="rect">
            <a:avLst/>
          </a:prstGeom>
        </p:spPr>
      </p:pic>
      <p:pic>
        <p:nvPicPr>
          <p:cNvPr id="4" name="图片 3">
            <a:extLst>
              <a:ext uri="{FF2B5EF4-FFF2-40B4-BE49-F238E27FC236}">
                <a16:creationId xmlns:a16="http://schemas.microsoft.com/office/drawing/2014/main" id="{D17B2B55-3D0C-4051-A780-F9837C94A671}"/>
              </a:ext>
            </a:extLst>
          </p:cNvPr>
          <p:cNvPicPr>
            <a:picLocks noChangeAspect="1"/>
          </p:cNvPicPr>
          <p:nvPr/>
        </p:nvPicPr>
        <p:blipFill>
          <a:blip r:embed="rId5"/>
          <a:stretch>
            <a:fillRect/>
          </a:stretch>
        </p:blipFill>
        <p:spPr>
          <a:xfrm>
            <a:off x="3991182" y="1701551"/>
            <a:ext cx="3286541" cy="1979904"/>
          </a:xfrm>
          <a:prstGeom prst="rect">
            <a:avLst/>
          </a:prstGeom>
        </p:spPr>
      </p:pic>
    </p:spTree>
    <p:extLst>
      <p:ext uri="{BB962C8B-B14F-4D97-AF65-F5344CB8AC3E}">
        <p14:creationId xmlns:p14="http://schemas.microsoft.com/office/powerpoint/2010/main" val="35751185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0" y="1"/>
            <a:ext cx="12192000"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Problem Background</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41</a:t>
            </a:fld>
            <a:endParaRPr lang="zh-CN" altLang="en-US"/>
          </a:p>
        </p:txBody>
      </p:sp>
      <p:sp>
        <p:nvSpPr>
          <p:cNvPr id="19" name="文本框 18">
            <a:extLst>
              <a:ext uri="{FF2B5EF4-FFF2-40B4-BE49-F238E27FC236}">
                <a16:creationId xmlns:a16="http://schemas.microsoft.com/office/drawing/2014/main" id="{CDF5C06E-5D88-4F8F-817F-BBDFA94C7519}"/>
              </a:ext>
            </a:extLst>
          </p:cNvPr>
          <p:cNvSpPr txBox="1"/>
          <p:nvPr/>
        </p:nvSpPr>
        <p:spPr>
          <a:xfrm>
            <a:off x="6096000" y="1732277"/>
            <a:ext cx="4618892" cy="4278094"/>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  We close this section on forward modeling with a discussion of challenges faced by neural solvers that have largely been unaddressed by current works.</a:t>
            </a:r>
          </a:p>
          <a:p>
            <a:r>
              <a:rPr lang="zh-CN" altLang="en-US" b="1" dirty="0">
                <a:latin typeface="Arial" panose="020B0604020202020204" pitchFamily="34" charset="0"/>
                <a:cs typeface="Arial" panose="020B0604020202020204" pitchFamily="34" charset="0"/>
              </a:rPr>
              <a:t>  A </a:t>
            </a:r>
            <a:r>
              <a:rPr lang="zh-CN" altLang="en-US" b="1" dirty="0">
                <a:solidFill>
                  <a:srgbClr val="004D93"/>
                </a:solidFill>
                <a:latin typeface="Arial" panose="020B0604020202020204" pitchFamily="34" charset="0"/>
                <a:cs typeface="Arial" panose="020B0604020202020204" pitchFamily="34" charset="0"/>
              </a:rPr>
              <a:t>primary limitation</a:t>
            </a:r>
            <a:r>
              <a:rPr lang="zh-CN" altLang="en-US" b="1" dirty="0">
                <a:latin typeface="Arial" panose="020B0604020202020204" pitchFamily="34" charset="0"/>
                <a:cs typeface="Arial" panose="020B0604020202020204" pitchFamily="34" charset="0"/>
              </a:rPr>
              <a:t> of learned solvers is the requirement of an adequate number of training data generated by costly numerical solvers</a:t>
            </a:r>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which is particularly problematic at the industry scale.</a:t>
            </a:r>
          </a:p>
          <a:p>
            <a:endParaRPr lang="en-US" altLang="zh-CN" b="1" dirty="0">
              <a:latin typeface="Arial" panose="020B0604020202020204" pitchFamily="34" charset="0"/>
              <a:cs typeface="Arial" panose="020B0604020202020204" pitchFamily="34" charset="0"/>
            </a:endParaRPr>
          </a:p>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Artificial Intelligence for Science in Quantum, Atomistic, and Continuum Systems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p>
          <a:p>
            <a:endParaRPr lang="en-US" altLang="zh-CN" dirty="0">
              <a:latin typeface="Arial" panose="020B0604020202020204" pitchFamily="34" charset="0"/>
              <a:cs typeface="Arial" panose="020B0604020202020204" pitchFamily="34" charset="0"/>
            </a:endParaRPr>
          </a:p>
          <a:p>
            <a:r>
              <a:rPr lang="en-US" altLang="zh-CN" sz="2000" b="1" dirty="0" err="1">
                <a:latin typeface="Arial" panose="020B0604020202020204" pitchFamily="34" charset="0"/>
                <a:cs typeface="Arial" panose="020B0604020202020204" pitchFamily="34" charset="0"/>
              </a:rPr>
              <a:t>Shuiwang</a:t>
            </a:r>
            <a:r>
              <a:rPr lang="en-US" altLang="zh-CN" sz="2000" b="1" dirty="0">
                <a:latin typeface="Arial" panose="020B0604020202020204" pitchFamily="34" charset="0"/>
                <a:cs typeface="Arial" panose="020B0604020202020204" pitchFamily="34" charset="0"/>
              </a:rPr>
              <a:t> Ji</a:t>
            </a:r>
            <a:endParaRPr lang="zh-CN" altLang="en-US" sz="2000"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571CD7C3-5EE9-4433-8786-CF6F102ECC41}"/>
              </a:ext>
            </a:extLst>
          </p:cNvPr>
          <p:cNvSpPr txBox="1"/>
          <p:nvPr/>
        </p:nvSpPr>
        <p:spPr>
          <a:xfrm>
            <a:off x="1557792" y="1742969"/>
            <a:ext cx="4618892" cy="4278094"/>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In recent years, with the reascendance of deep learning, it has become popular to learn PDE solvers </a:t>
            </a:r>
            <a:r>
              <a:rPr lang="en-US" altLang="zh-CN" dirty="0">
                <a:latin typeface="Arial" panose="020B0604020202020204" pitchFamily="34" charset="0"/>
                <a:cs typeface="Arial" panose="020B0604020202020204" pitchFamily="34" charset="0"/>
              </a:rPr>
              <a:t>circumventing the lengthy and often tedious process of solver design. But we are left with a proverbial ‘chicken-and-egg problem’. </a:t>
            </a:r>
            <a:r>
              <a:rPr lang="en-US" altLang="zh-CN" b="1" dirty="0">
                <a:latin typeface="Arial" panose="020B0604020202020204" pitchFamily="34" charset="0"/>
                <a:cs typeface="Arial" panose="020B0604020202020204" pitchFamily="34" charset="0"/>
              </a:rPr>
              <a:t>From where do we obtain the abundant data needed to train said neural solvers? It has to be generated with a </a:t>
            </a:r>
            <a:r>
              <a:rPr lang="en-US" altLang="zh-CN" b="1" dirty="0">
                <a:solidFill>
                  <a:srgbClr val="004D93"/>
                </a:solidFill>
                <a:latin typeface="Arial" panose="020B0604020202020204" pitchFamily="34" charset="0"/>
                <a:cs typeface="Arial" panose="020B0604020202020204" pitchFamily="34" charset="0"/>
              </a:rPr>
              <a:t>classical solver</a:t>
            </a:r>
            <a:r>
              <a:rPr lang="en-US" altLang="zh-CN" b="1" dirty="0">
                <a:latin typeface="Arial" panose="020B0604020202020204" pitchFamily="34" charset="0"/>
                <a:cs typeface="Arial" panose="020B0604020202020204" pitchFamily="34" charset="0"/>
              </a:rPr>
              <a:t>, after all.</a:t>
            </a:r>
          </a:p>
          <a:p>
            <a:endParaRPr lang="en-US" altLang="zh-CN" b="1" dirty="0">
              <a:latin typeface="Arial" panose="020B0604020202020204" pitchFamily="34" charset="0"/>
              <a:cs typeface="Arial" panose="020B0604020202020204" pitchFamily="34" charset="0"/>
            </a:endParaRPr>
          </a:p>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Lie Point Symmetry Data Augmentation for Neural PDE Solvers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p>
          <a:p>
            <a:endParaRPr lang="en-US" altLang="zh-CN"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Max Welling</a:t>
            </a:r>
            <a:endParaRPr lang="zh-CN" altLang="en-US" sz="2000" b="1"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5E012272-7A72-497A-9716-5B1B95C38FAF}"/>
              </a:ext>
            </a:extLst>
          </p:cNvPr>
          <p:cNvSpPr txBox="1"/>
          <p:nvPr/>
        </p:nvSpPr>
        <p:spPr>
          <a:xfrm>
            <a:off x="1524000" y="1131295"/>
            <a:ext cx="8982635" cy="1077218"/>
          </a:xfrm>
          <a:prstGeom prst="rect">
            <a:avLst/>
          </a:prstGeom>
          <a:noFill/>
        </p:spPr>
        <p:txBody>
          <a:bodyPr wrap="square" rtlCol="0">
            <a:spAutoFit/>
          </a:bodyPr>
          <a:lstStyle/>
          <a:p>
            <a:r>
              <a:rPr lang="en-US" altLang="zh-CN" sz="3200" b="1" dirty="0">
                <a:solidFill>
                  <a:srgbClr val="004D93"/>
                </a:solidFill>
                <a:latin typeface="Arial" panose="020B0604020202020204" pitchFamily="34" charset="0"/>
                <a:cs typeface="Arial" panose="020B0604020202020204" pitchFamily="34" charset="0"/>
              </a:rPr>
              <a:t> </a:t>
            </a:r>
            <a:r>
              <a:rPr lang="en-US" altLang="zh-CN" sz="3200" b="1" dirty="0">
                <a:solidFill>
                  <a:srgbClr val="004D93"/>
                </a:solidFill>
                <a:latin typeface="Times New Roman" panose="02020603050405020304" pitchFamily="18" charset="0"/>
                <a:cs typeface="Times New Roman" panose="02020603050405020304" pitchFamily="18" charset="0"/>
              </a:rPr>
              <a:t>The primary limitation of neural operators</a:t>
            </a:r>
          </a:p>
          <a:p>
            <a:endParaRPr lang="en-US" altLang="zh-CN" sz="3200" b="1" dirty="0">
              <a:solidFill>
                <a:srgbClr val="004D93"/>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2A8BB092-F5CD-4649-80FF-0698DE1C5802}"/>
              </a:ext>
            </a:extLst>
          </p:cNvPr>
          <p:cNvSpPr txBox="1"/>
          <p:nvPr/>
        </p:nvSpPr>
        <p:spPr>
          <a:xfrm>
            <a:off x="1523998" y="6010371"/>
            <a:ext cx="8982635" cy="707886"/>
          </a:xfrm>
          <a:prstGeom prst="rect">
            <a:avLst/>
          </a:prstGeom>
          <a:noFill/>
        </p:spPr>
        <p:txBody>
          <a:bodyPr wrap="square" rtlCol="0">
            <a:spAutoFit/>
          </a:bodyPr>
          <a:lstStyle/>
          <a:p>
            <a:r>
              <a:rPr lang="en-US" altLang="zh-CN" sz="2000" b="1" dirty="0">
                <a:solidFill>
                  <a:srgbClr val="004D93"/>
                </a:solidFill>
                <a:latin typeface="Times New Roman" panose="02020603050405020304" pitchFamily="18" charset="0"/>
                <a:cs typeface="Times New Roman" panose="02020603050405020304" pitchFamily="18" charset="0"/>
              </a:rPr>
              <a:t>1. PDE datasets are not general; each PDE type needs its own dataset.</a:t>
            </a:r>
          </a:p>
          <a:p>
            <a:r>
              <a:rPr lang="en-US" altLang="zh-CN" sz="2000" b="1" dirty="0">
                <a:solidFill>
                  <a:srgbClr val="004D93"/>
                </a:solidFill>
                <a:latin typeface="Times New Roman" panose="02020603050405020304" pitchFamily="18" charset="0"/>
                <a:cs typeface="Times New Roman" panose="02020603050405020304" pitchFamily="18" charset="0"/>
              </a:rPr>
              <a:t>2. Training requires a lot of data, generated by expensive traditional algorithms.</a:t>
            </a:r>
          </a:p>
        </p:txBody>
      </p:sp>
    </p:spTree>
    <p:extLst>
      <p:ext uri="{BB962C8B-B14F-4D97-AF65-F5344CB8AC3E}">
        <p14:creationId xmlns:p14="http://schemas.microsoft.com/office/powerpoint/2010/main" val="126354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0" y="1"/>
            <a:ext cx="12186742"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Motivation</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42</a:t>
            </a:fld>
            <a:endParaRPr lang="zh-CN" altLang="en-US"/>
          </a:p>
        </p:txBody>
      </p:sp>
      <p:pic>
        <p:nvPicPr>
          <p:cNvPr id="7" name="图片 6">
            <a:extLst>
              <a:ext uri="{FF2B5EF4-FFF2-40B4-BE49-F238E27FC236}">
                <a16:creationId xmlns:a16="http://schemas.microsoft.com/office/drawing/2014/main" id="{1979BCA7-DFE0-45F3-805C-8100C0315E14}"/>
              </a:ext>
            </a:extLst>
          </p:cNvPr>
          <p:cNvPicPr>
            <a:picLocks noChangeAspect="1"/>
          </p:cNvPicPr>
          <p:nvPr/>
        </p:nvPicPr>
        <p:blipFill>
          <a:blip r:embed="rId3"/>
          <a:stretch>
            <a:fillRect/>
          </a:stretch>
        </p:blipFill>
        <p:spPr>
          <a:xfrm>
            <a:off x="3428464" y="1106620"/>
            <a:ext cx="4553487" cy="2322380"/>
          </a:xfrm>
          <a:prstGeom prst="rect">
            <a:avLst/>
          </a:prstGeom>
        </p:spPr>
      </p:pic>
      <p:sp>
        <p:nvSpPr>
          <p:cNvPr id="8" name="文本框 7">
            <a:extLst>
              <a:ext uri="{FF2B5EF4-FFF2-40B4-BE49-F238E27FC236}">
                <a16:creationId xmlns:a16="http://schemas.microsoft.com/office/drawing/2014/main" id="{A74E430B-4B7D-4AB8-8F89-D70884F46ECC}"/>
              </a:ext>
            </a:extLst>
          </p:cNvPr>
          <p:cNvSpPr txBox="1"/>
          <p:nvPr/>
        </p:nvSpPr>
        <p:spPr>
          <a:xfrm>
            <a:off x="2986677" y="3510520"/>
            <a:ext cx="5852884" cy="369332"/>
          </a:xfrm>
          <a:prstGeom prst="rect">
            <a:avLst/>
          </a:prstGeom>
          <a:noFill/>
        </p:spPr>
        <p:txBody>
          <a:bodyPr wrap="none" rtlCol="0">
            <a:spAutoFit/>
          </a:bodyPr>
          <a:lstStyle/>
          <a:p>
            <a:r>
              <a:rPr lang="en-US" altLang="zh-CN" dirty="0">
                <a:latin typeface="Arial" panose="020B0604020202020204" pitchFamily="34" charset="0"/>
              </a:rPr>
              <a:t>Solutions of Helmholtz equations with close parameters</a:t>
            </a:r>
            <a:endParaRPr lang="zh-CN" altLang="en-US" dirty="0"/>
          </a:p>
        </p:txBody>
      </p:sp>
      <p:pic>
        <p:nvPicPr>
          <p:cNvPr id="10" name="图片 9">
            <a:extLst>
              <a:ext uri="{FF2B5EF4-FFF2-40B4-BE49-F238E27FC236}">
                <a16:creationId xmlns:a16="http://schemas.microsoft.com/office/drawing/2014/main" id="{7E621014-9347-453E-82BF-2E8F9BFA25FE}"/>
              </a:ext>
            </a:extLst>
          </p:cNvPr>
          <p:cNvPicPr>
            <a:picLocks noChangeAspect="1"/>
          </p:cNvPicPr>
          <p:nvPr/>
        </p:nvPicPr>
        <p:blipFill>
          <a:blip r:embed="rId4"/>
          <a:stretch>
            <a:fillRect/>
          </a:stretch>
        </p:blipFill>
        <p:spPr>
          <a:xfrm>
            <a:off x="2986677" y="3879852"/>
            <a:ext cx="5852884" cy="2286520"/>
          </a:xfrm>
          <a:prstGeom prst="rect">
            <a:avLst/>
          </a:prstGeom>
        </p:spPr>
      </p:pic>
      <p:sp>
        <p:nvSpPr>
          <p:cNvPr id="11" name="文本框 10">
            <a:extLst>
              <a:ext uri="{FF2B5EF4-FFF2-40B4-BE49-F238E27FC236}">
                <a16:creationId xmlns:a16="http://schemas.microsoft.com/office/drawing/2014/main" id="{F6DA7195-425D-4456-9342-CA12FADC8DE9}"/>
              </a:ext>
            </a:extLst>
          </p:cNvPr>
          <p:cNvSpPr txBox="1"/>
          <p:nvPr/>
        </p:nvSpPr>
        <p:spPr>
          <a:xfrm>
            <a:off x="3089269" y="6166372"/>
            <a:ext cx="5647700" cy="369332"/>
          </a:xfrm>
          <a:prstGeom prst="rect">
            <a:avLst/>
          </a:prstGeom>
          <a:noFill/>
        </p:spPr>
        <p:txBody>
          <a:bodyPr wrap="none" rtlCol="0">
            <a:spAutoFit/>
          </a:bodyPr>
          <a:lstStyle/>
          <a:p>
            <a:r>
              <a:rPr lang="en-US" altLang="zh-CN" dirty="0">
                <a:latin typeface="Arial" panose="020B0604020202020204" pitchFamily="34" charset="0"/>
              </a:rPr>
              <a:t>Solutions of </a:t>
            </a:r>
            <a:r>
              <a:rPr lang="en-US" altLang="zh-CN" dirty="0" err="1">
                <a:latin typeface="Arial" panose="020B0604020202020204" pitchFamily="34" charset="0"/>
              </a:rPr>
              <a:t>Possion</a:t>
            </a:r>
            <a:r>
              <a:rPr lang="en-US" altLang="zh-CN" dirty="0">
                <a:latin typeface="Arial" panose="020B0604020202020204" pitchFamily="34" charset="0"/>
              </a:rPr>
              <a:t> equations with close parameters</a:t>
            </a:r>
            <a:endParaRPr lang="zh-CN" altLang="en-US" dirty="0"/>
          </a:p>
        </p:txBody>
      </p:sp>
    </p:spTree>
    <p:extLst>
      <p:ext uri="{BB962C8B-B14F-4D97-AF65-F5344CB8AC3E}">
        <p14:creationId xmlns:p14="http://schemas.microsoft.com/office/powerpoint/2010/main" val="2076553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5259" y="1"/>
            <a:ext cx="12192001"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Example</a:t>
            </a:r>
            <a:r>
              <a:rPr lang="zh-CN" altLang="en-US" sz="4000" b="1" dirty="0">
                <a:solidFill>
                  <a:srgbClr val="FFFFFF"/>
                </a:solidFill>
                <a:latin typeface="Arial" panose="020B0604020202020204"/>
                <a:ea typeface="微软雅黑"/>
                <a:cs typeface="+mn-ea"/>
                <a:sym typeface="+mn-lt"/>
              </a:rPr>
              <a:t>：</a:t>
            </a:r>
            <a:r>
              <a:rPr lang="en-US" altLang="zh-CN" sz="4000" b="1" dirty="0">
                <a:solidFill>
                  <a:srgbClr val="FFFFFF"/>
                </a:solidFill>
                <a:latin typeface="Arial" panose="020B0604020202020204"/>
                <a:ea typeface="微软雅黑"/>
                <a:cs typeface="+mn-ea"/>
                <a:sym typeface="+mn-lt"/>
              </a:rPr>
              <a:t>2D </a:t>
            </a:r>
            <a:r>
              <a:rPr lang="en-US" altLang="zh-CN" sz="4000" b="1" dirty="0" err="1">
                <a:solidFill>
                  <a:srgbClr val="FFFFFF"/>
                </a:solidFill>
                <a:latin typeface="Arial" panose="020B0604020202020204"/>
                <a:ea typeface="微软雅黑"/>
                <a:cs typeface="+mn-ea"/>
                <a:sym typeface="+mn-lt"/>
              </a:rPr>
              <a:t>Possion</a:t>
            </a:r>
            <a:r>
              <a:rPr lang="en-US" altLang="zh-CN" sz="4000" b="1" dirty="0">
                <a:solidFill>
                  <a:srgbClr val="FFFFFF"/>
                </a:solidFill>
                <a:latin typeface="Arial" panose="020B0604020202020204"/>
                <a:ea typeface="微软雅黑"/>
                <a:cs typeface="+mn-ea"/>
                <a:sym typeface="+mn-lt"/>
              </a:rPr>
              <a:t> equation</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43</a:t>
            </a:fld>
            <a:endParaRPr lang="zh-CN" altLang="en-US"/>
          </a:p>
        </p:txBody>
      </p:sp>
      <p:pic>
        <p:nvPicPr>
          <p:cNvPr id="9" name="图片 8">
            <a:extLst>
              <a:ext uri="{FF2B5EF4-FFF2-40B4-BE49-F238E27FC236}">
                <a16:creationId xmlns:a16="http://schemas.microsoft.com/office/drawing/2014/main" id="{D56C18A5-3BD8-4E39-83E9-6A4EB4906140}"/>
              </a:ext>
            </a:extLst>
          </p:cNvPr>
          <p:cNvPicPr>
            <a:picLocks noChangeAspect="1"/>
          </p:cNvPicPr>
          <p:nvPr/>
        </p:nvPicPr>
        <p:blipFill>
          <a:blip r:embed="rId3"/>
          <a:stretch>
            <a:fillRect/>
          </a:stretch>
        </p:blipFill>
        <p:spPr>
          <a:xfrm>
            <a:off x="2624828" y="1306271"/>
            <a:ext cx="3232015" cy="681032"/>
          </a:xfrm>
          <a:prstGeom prst="rect">
            <a:avLst/>
          </a:prstGeom>
        </p:spPr>
      </p:pic>
      <p:pic>
        <p:nvPicPr>
          <p:cNvPr id="12" name="图片 11">
            <a:extLst>
              <a:ext uri="{FF2B5EF4-FFF2-40B4-BE49-F238E27FC236}">
                <a16:creationId xmlns:a16="http://schemas.microsoft.com/office/drawing/2014/main" id="{3FE2360B-BAF7-4EC2-ABCF-088CDEBE759A}"/>
              </a:ext>
            </a:extLst>
          </p:cNvPr>
          <p:cNvPicPr>
            <a:picLocks noChangeAspect="1"/>
          </p:cNvPicPr>
          <p:nvPr/>
        </p:nvPicPr>
        <p:blipFill>
          <a:blip r:embed="rId4"/>
          <a:stretch>
            <a:fillRect/>
          </a:stretch>
        </p:blipFill>
        <p:spPr>
          <a:xfrm>
            <a:off x="2731246" y="2166934"/>
            <a:ext cx="7308105" cy="365913"/>
          </a:xfrm>
          <a:prstGeom prst="rect">
            <a:avLst/>
          </a:prstGeom>
        </p:spPr>
      </p:pic>
      <p:pic>
        <p:nvPicPr>
          <p:cNvPr id="14" name="图片 13">
            <a:extLst>
              <a:ext uri="{FF2B5EF4-FFF2-40B4-BE49-F238E27FC236}">
                <a16:creationId xmlns:a16="http://schemas.microsoft.com/office/drawing/2014/main" id="{2ADF6ED4-9689-43E5-AC4F-C8D298019A83}"/>
              </a:ext>
            </a:extLst>
          </p:cNvPr>
          <p:cNvPicPr>
            <a:picLocks noChangeAspect="1"/>
          </p:cNvPicPr>
          <p:nvPr/>
        </p:nvPicPr>
        <p:blipFill>
          <a:blip r:embed="rId5"/>
          <a:stretch>
            <a:fillRect/>
          </a:stretch>
        </p:blipFill>
        <p:spPr>
          <a:xfrm>
            <a:off x="2298862" y="2712477"/>
            <a:ext cx="7115960" cy="1938486"/>
          </a:xfrm>
          <a:prstGeom prst="rect">
            <a:avLst/>
          </a:prstGeom>
        </p:spPr>
      </p:pic>
      <p:pic>
        <p:nvPicPr>
          <p:cNvPr id="15" name="内容占位符 7">
            <a:extLst>
              <a:ext uri="{FF2B5EF4-FFF2-40B4-BE49-F238E27FC236}">
                <a16:creationId xmlns:a16="http://schemas.microsoft.com/office/drawing/2014/main" id="{A167BE73-25BD-4E36-B1FC-2D72671B54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245" y="4671231"/>
            <a:ext cx="4517340" cy="1760997"/>
          </a:xfrm>
          <a:prstGeom prst="rect">
            <a:avLst/>
          </a:prstGeom>
        </p:spPr>
      </p:pic>
    </p:spTree>
    <p:extLst>
      <p:ext uri="{BB962C8B-B14F-4D97-AF65-F5344CB8AC3E}">
        <p14:creationId xmlns:p14="http://schemas.microsoft.com/office/powerpoint/2010/main" val="918327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5259" y="1"/>
            <a:ext cx="12192001"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a:t>
            </a:r>
            <a:r>
              <a:rPr lang="en-US" altLang="zh-CN" sz="4000" b="1" dirty="0" err="1">
                <a:solidFill>
                  <a:srgbClr val="FFFFFF"/>
                </a:solidFill>
                <a:latin typeface="Arial" panose="020B0604020202020204"/>
                <a:ea typeface="微软雅黑"/>
                <a:cs typeface="+mn-ea"/>
                <a:sym typeface="+mn-lt"/>
              </a:rPr>
              <a:t>Krylov</a:t>
            </a:r>
            <a:r>
              <a:rPr lang="en-US" altLang="zh-CN" sz="4000" b="1" dirty="0">
                <a:solidFill>
                  <a:srgbClr val="FFFFFF"/>
                </a:solidFill>
                <a:latin typeface="Arial" panose="020B0604020202020204"/>
                <a:ea typeface="微软雅黑"/>
                <a:cs typeface="+mn-ea"/>
                <a:sym typeface="+mn-lt"/>
              </a:rPr>
              <a:t> Subspace Method</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44</a:t>
            </a:fld>
            <a:endParaRPr lang="zh-CN" altLang="en-US"/>
          </a:p>
        </p:txBody>
      </p:sp>
      <p:pic>
        <p:nvPicPr>
          <p:cNvPr id="3" name="图片 2">
            <a:extLst>
              <a:ext uri="{FF2B5EF4-FFF2-40B4-BE49-F238E27FC236}">
                <a16:creationId xmlns:a16="http://schemas.microsoft.com/office/drawing/2014/main" id="{7300AE92-84F5-4949-BC8A-2AF5EEE19799}"/>
              </a:ext>
            </a:extLst>
          </p:cNvPr>
          <p:cNvPicPr>
            <a:picLocks noChangeAspect="1"/>
          </p:cNvPicPr>
          <p:nvPr/>
        </p:nvPicPr>
        <p:blipFill>
          <a:blip r:embed="rId3"/>
          <a:stretch>
            <a:fillRect/>
          </a:stretch>
        </p:blipFill>
        <p:spPr>
          <a:xfrm>
            <a:off x="2036809" y="1523331"/>
            <a:ext cx="3647619" cy="561905"/>
          </a:xfrm>
          <a:prstGeom prst="rect">
            <a:avLst/>
          </a:prstGeom>
        </p:spPr>
      </p:pic>
      <p:pic>
        <p:nvPicPr>
          <p:cNvPr id="7" name="图片 6">
            <a:extLst>
              <a:ext uri="{FF2B5EF4-FFF2-40B4-BE49-F238E27FC236}">
                <a16:creationId xmlns:a16="http://schemas.microsoft.com/office/drawing/2014/main" id="{4B666DF8-FB8B-43EC-BAEE-8E6D29A95620}"/>
              </a:ext>
            </a:extLst>
          </p:cNvPr>
          <p:cNvPicPr>
            <a:picLocks noChangeAspect="1"/>
          </p:cNvPicPr>
          <p:nvPr/>
        </p:nvPicPr>
        <p:blipFill>
          <a:blip r:embed="rId4"/>
          <a:stretch>
            <a:fillRect/>
          </a:stretch>
        </p:blipFill>
        <p:spPr>
          <a:xfrm>
            <a:off x="2036802" y="3105191"/>
            <a:ext cx="5723809" cy="647619"/>
          </a:xfrm>
          <a:prstGeom prst="rect">
            <a:avLst/>
          </a:prstGeom>
        </p:spPr>
      </p:pic>
      <p:pic>
        <p:nvPicPr>
          <p:cNvPr id="9" name="图片 8">
            <a:extLst>
              <a:ext uri="{FF2B5EF4-FFF2-40B4-BE49-F238E27FC236}">
                <a16:creationId xmlns:a16="http://schemas.microsoft.com/office/drawing/2014/main" id="{BAAE6E93-A63E-45C0-ADF4-704ACD46576D}"/>
              </a:ext>
            </a:extLst>
          </p:cNvPr>
          <p:cNvPicPr>
            <a:picLocks noChangeAspect="1"/>
          </p:cNvPicPr>
          <p:nvPr/>
        </p:nvPicPr>
        <p:blipFill>
          <a:blip r:embed="rId5"/>
          <a:stretch>
            <a:fillRect/>
          </a:stretch>
        </p:blipFill>
        <p:spPr>
          <a:xfrm>
            <a:off x="2977327" y="4104375"/>
            <a:ext cx="3647626" cy="840716"/>
          </a:xfrm>
          <a:prstGeom prst="rect">
            <a:avLst/>
          </a:prstGeom>
        </p:spPr>
      </p:pic>
      <p:pic>
        <p:nvPicPr>
          <p:cNvPr id="13" name="图片 12">
            <a:extLst>
              <a:ext uri="{FF2B5EF4-FFF2-40B4-BE49-F238E27FC236}">
                <a16:creationId xmlns:a16="http://schemas.microsoft.com/office/drawing/2014/main" id="{2CF8644D-0B8D-4108-8D4F-0F53DD211A11}"/>
              </a:ext>
            </a:extLst>
          </p:cNvPr>
          <p:cNvPicPr>
            <a:picLocks noChangeAspect="1"/>
          </p:cNvPicPr>
          <p:nvPr/>
        </p:nvPicPr>
        <p:blipFill>
          <a:blip r:embed="rId6"/>
          <a:stretch>
            <a:fillRect/>
          </a:stretch>
        </p:blipFill>
        <p:spPr>
          <a:xfrm>
            <a:off x="2206618" y="5296658"/>
            <a:ext cx="7590476" cy="352381"/>
          </a:xfrm>
          <a:prstGeom prst="rect">
            <a:avLst/>
          </a:prstGeom>
        </p:spPr>
      </p:pic>
      <p:pic>
        <p:nvPicPr>
          <p:cNvPr id="15" name="图片 14">
            <a:extLst>
              <a:ext uri="{FF2B5EF4-FFF2-40B4-BE49-F238E27FC236}">
                <a16:creationId xmlns:a16="http://schemas.microsoft.com/office/drawing/2014/main" id="{5DB2670A-5354-456E-B627-6C5A4896037C}"/>
              </a:ext>
            </a:extLst>
          </p:cNvPr>
          <p:cNvPicPr>
            <a:picLocks noChangeAspect="1"/>
          </p:cNvPicPr>
          <p:nvPr/>
        </p:nvPicPr>
        <p:blipFill>
          <a:blip r:embed="rId7"/>
          <a:stretch>
            <a:fillRect/>
          </a:stretch>
        </p:blipFill>
        <p:spPr>
          <a:xfrm>
            <a:off x="2036802" y="2328547"/>
            <a:ext cx="5923809" cy="533333"/>
          </a:xfrm>
          <a:prstGeom prst="rect">
            <a:avLst/>
          </a:prstGeom>
        </p:spPr>
      </p:pic>
      <p:sp>
        <p:nvSpPr>
          <p:cNvPr id="16" name="矩形 15">
            <a:extLst>
              <a:ext uri="{FF2B5EF4-FFF2-40B4-BE49-F238E27FC236}">
                <a16:creationId xmlns:a16="http://schemas.microsoft.com/office/drawing/2014/main" id="{8ADF3BDA-1C51-44B2-9FF4-9D46E3AC7B86}"/>
              </a:ext>
            </a:extLst>
          </p:cNvPr>
          <p:cNvSpPr/>
          <p:nvPr/>
        </p:nvSpPr>
        <p:spPr>
          <a:xfrm>
            <a:off x="3019329" y="4104375"/>
            <a:ext cx="3758753" cy="840716"/>
          </a:xfrm>
          <a:prstGeom prst="rect">
            <a:avLst/>
          </a:prstGeom>
          <a:noFill/>
          <a:ln w="6032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FA02077-3CBE-45D3-853D-8624472FC834}"/>
              </a:ext>
            </a:extLst>
          </p:cNvPr>
          <p:cNvSpPr txBox="1"/>
          <p:nvPr/>
        </p:nvSpPr>
        <p:spPr>
          <a:xfrm>
            <a:off x="6963483" y="4267755"/>
            <a:ext cx="2839239" cy="523220"/>
          </a:xfrm>
          <a:prstGeom prst="rect">
            <a:avLst/>
          </a:prstGeom>
          <a:noFill/>
        </p:spPr>
        <p:txBody>
          <a:bodyPr wrap="none" rtlCol="0">
            <a:spAutoFit/>
          </a:bodyPr>
          <a:lstStyle/>
          <a:p>
            <a:r>
              <a:rPr lang="en-US" altLang="zh-CN" sz="2800" b="1" dirty="0" err="1">
                <a:solidFill>
                  <a:srgbClr val="004D93"/>
                </a:solidFill>
                <a:latin typeface="Arial" panose="020B0604020202020204" pitchFamily="34" charset="0"/>
              </a:rPr>
              <a:t>Arnoldi</a:t>
            </a:r>
            <a:r>
              <a:rPr lang="en-US" altLang="zh-CN" sz="2800" b="1" dirty="0">
                <a:solidFill>
                  <a:srgbClr val="004D93"/>
                </a:solidFill>
                <a:latin typeface="Arial" panose="020B0604020202020204" pitchFamily="34" charset="0"/>
              </a:rPr>
              <a:t> relation</a:t>
            </a:r>
            <a:endParaRPr lang="zh-CN" altLang="en-US" sz="2800" b="1" dirty="0">
              <a:solidFill>
                <a:srgbClr val="004D93"/>
              </a:solidFill>
            </a:endParaRPr>
          </a:p>
        </p:txBody>
      </p:sp>
    </p:spTree>
    <p:extLst>
      <p:ext uri="{BB962C8B-B14F-4D97-AF65-F5344CB8AC3E}">
        <p14:creationId xmlns:p14="http://schemas.microsoft.com/office/powerpoint/2010/main" val="3349245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5259" y="1"/>
            <a:ext cx="12197259"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SKR: </a:t>
            </a:r>
            <a:r>
              <a:rPr lang="en-US" altLang="zh-CN" sz="4000" b="1" dirty="0" err="1">
                <a:solidFill>
                  <a:srgbClr val="FFFFFF"/>
                </a:solidFill>
                <a:latin typeface="Arial" panose="020B0604020202020204"/>
                <a:ea typeface="微软雅黑"/>
                <a:cs typeface="+mn-ea"/>
                <a:sym typeface="+mn-lt"/>
              </a:rPr>
              <a:t>Krylov</a:t>
            </a:r>
            <a:r>
              <a:rPr lang="en-US" altLang="zh-CN" sz="4000" b="1" dirty="0">
                <a:solidFill>
                  <a:srgbClr val="FFFFFF"/>
                </a:solidFill>
                <a:latin typeface="Arial" panose="020B0604020202020204"/>
                <a:ea typeface="微软雅黑"/>
                <a:cs typeface="+mn-ea"/>
                <a:sym typeface="+mn-lt"/>
              </a:rPr>
              <a:t> recycling </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45</a:t>
            </a:fld>
            <a:endParaRPr lang="zh-CN" altLang="en-US"/>
          </a:p>
        </p:txBody>
      </p:sp>
      <p:pic>
        <p:nvPicPr>
          <p:cNvPr id="5" name="图片 4">
            <a:extLst>
              <a:ext uri="{FF2B5EF4-FFF2-40B4-BE49-F238E27FC236}">
                <a16:creationId xmlns:a16="http://schemas.microsoft.com/office/drawing/2014/main" id="{1AF51F1F-2DD2-4482-9FE4-6156DD9FD5DF}"/>
              </a:ext>
            </a:extLst>
          </p:cNvPr>
          <p:cNvPicPr>
            <a:picLocks noChangeAspect="1"/>
          </p:cNvPicPr>
          <p:nvPr/>
        </p:nvPicPr>
        <p:blipFill>
          <a:blip r:embed="rId3"/>
          <a:stretch>
            <a:fillRect/>
          </a:stretch>
        </p:blipFill>
        <p:spPr>
          <a:xfrm>
            <a:off x="2160963" y="1358123"/>
            <a:ext cx="5723809" cy="647619"/>
          </a:xfrm>
          <a:prstGeom prst="rect">
            <a:avLst/>
          </a:prstGeom>
        </p:spPr>
      </p:pic>
      <p:pic>
        <p:nvPicPr>
          <p:cNvPr id="7" name="图片 6">
            <a:extLst>
              <a:ext uri="{FF2B5EF4-FFF2-40B4-BE49-F238E27FC236}">
                <a16:creationId xmlns:a16="http://schemas.microsoft.com/office/drawing/2014/main" id="{D2DF2391-1DBD-42DD-A3BA-581B303F973C}"/>
              </a:ext>
            </a:extLst>
          </p:cNvPr>
          <p:cNvPicPr>
            <a:picLocks noChangeAspect="1"/>
          </p:cNvPicPr>
          <p:nvPr/>
        </p:nvPicPr>
        <p:blipFill>
          <a:blip r:embed="rId4"/>
          <a:stretch>
            <a:fillRect/>
          </a:stretch>
        </p:blipFill>
        <p:spPr>
          <a:xfrm>
            <a:off x="2414178" y="2093108"/>
            <a:ext cx="3319553" cy="765101"/>
          </a:xfrm>
          <a:prstGeom prst="rect">
            <a:avLst/>
          </a:prstGeom>
        </p:spPr>
      </p:pic>
      <p:pic>
        <p:nvPicPr>
          <p:cNvPr id="9" name="图片 8">
            <a:extLst>
              <a:ext uri="{FF2B5EF4-FFF2-40B4-BE49-F238E27FC236}">
                <a16:creationId xmlns:a16="http://schemas.microsoft.com/office/drawing/2014/main" id="{856EFEEB-C51B-4C28-9742-F1991DEA2BDF}"/>
              </a:ext>
            </a:extLst>
          </p:cNvPr>
          <p:cNvPicPr>
            <a:picLocks noChangeAspect="1"/>
          </p:cNvPicPr>
          <p:nvPr/>
        </p:nvPicPr>
        <p:blipFill>
          <a:blip r:embed="rId5"/>
          <a:stretch>
            <a:fillRect/>
          </a:stretch>
        </p:blipFill>
        <p:spPr>
          <a:xfrm>
            <a:off x="2414177" y="3130925"/>
            <a:ext cx="2285714" cy="361905"/>
          </a:xfrm>
          <a:prstGeom prst="rect">
            <a:avLst/>
          </a:prstGeom>
        </p:spPr>
      </p:pic>
      <p:pic>
        <p:nvPicPr>
          <p:cNvPr id="11" name="图片 10">
            <a:extLst>
              <a:ext uri="{FF2B5EF4-FFF2-40B4-BE49-F238E27FC236}">
                <a16:creationId xmlns:a16="http://schemas.microsoft.com/office/drawing/2014/main" id="{D0296A72-855A-4995-81AC-A34A5B20F2CA}"/>
              </a:ext>
            </a:extLst>
          </p:cNvPr>
          <p:cNvPicPr>
            <a:picLocks noChangeAspect="1"/>
          </p:cNvPicPr>
          <p:nvPr/>
        </p:nvPicPr>
        <p:blipFill>
          <a:blip r:embed="rId6"/>
          <a:stretch>
            <a:fillRect/>
          </a:stretch>
        </p:blipFill>
        <p:spPr>
          <a:xfrm>
            <a:off x="5080844" y="3146347"/>
            <a:ext cx="3942857" cy="409524"/>
          </a:xfrm>
          <a:prstGeom prst="rect">
            <a:avLst/>
          </a:prstGeom>
        </p:spPr>
      </p:pic>
      <p:pic>
        <p:nvPicPr>
          <p:cNvPr id="13" name="图片 12">
            <a:extLst>
              <a:ext uri="{FF2B5EF4-FFF2-40B4-BE49-F238E27FC236}">
                <a16:creationId xmlns:a16="http://schemas.microsoft.com/office/drawing/2014/main" id="{39EEF4B6-7313-45BC-962F-86B2F4C140C9}"/>
              </a:ext>
            </a:extLst>
          </p:cNvPr>
          <p:cNvPicPr>
            <a:picLocks noChangeAspect="1"/>
          </p:cNvPicPr>
          <p:nvPr/>
        </p:nvPicPr>
        <p:blipFill>
          <a:blip r:embed="rId7"/>
          <a:stretch>
            <a:fillRect/>
          </a:stretch>
        </p:blipFill>
        <p:spPr>
          <a:xfrm>
            <a:off x="2414178" y="5642057"/>
            <a:ext cx="5853417" cy="590476"/>
          </a:xfrm>
          <a:prstGeom prst="rect">
            <a:avLst/>
          </a:prstGeom>
        </p:spPr>
      </p:pic>
      <p:pic>
        <p:nvPicPr>
          <p:cNvPr id="15" name="图片 14">
            <a:extLst>
              <a:ext uri="{FF2B5EF4-FFF2-40B4-BE49-F238E27FC236}">
                <a16:creationId xmlns:a16="http://schemas.microsoft.com/office/drawing/2014/main" id="{A1EF4648-9AA1-4023-B248-660C0124DCEC}"/>
              </a:ext>
            </a:extLst>
          </p:cNvPr>
          <p:cNvPicPr>
            <a:picLocks noChangeAspect="1"/>
          </p:cNvPicPr>
          <p:nvPr/>
        </p:nvPicPr>
        <p:blipFill>
          <a:blip r:embed="rId8"/>
          <a:stretch>
            <a:fillRect/>
          </a:stretch>
        </p:blipFill>
        <p:spPr>
          <a:xfrm>
            <a:off x="2414178" y="3632573"/>
            <a:ext cx="5333333" cy="1647619"/>
          </a:xfrm>
          <a:prstGeom prst="rect">
            <a:avLst/>
          </a:prstGeom>
        </p:spPr>
      </p:pic>
      <p:sp>
        <p:nvSpPr>
          <p:cNvPr id="16" name="矩形 15">
            <a:extLst>
              <a:ext uri="{FF2B5EF4-FFF2-40B4-BE49-F238E27FC236}">
                <a16:creationId xmlns:a16="http://schemas.microsoft.com/office/drawing/2014/main" id="{487C776A-184B-49E3-A129-765967C98FCE}"/>
              </a:ext>
            </a:extLst>
          </p:cNvPr>
          <p:cNvSpPr/>
          <p:nvPr/>
        </p:nvSpPr>
        <p:spPr>
          <a:xfrm>
            <a:off x="2414178" y="2072180"/>
            <a:ext cx="3446692" cy="840716"/>
          </a:xfrm>
          <a:prstGeom prst="rect">
            <a:avLst/>
          </a:prstGeom>
          <a:noFill/>
          <a:ln w="6032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AA58191-6445-4AD5-95E0-2AC17107F9EE}"/>
              </a:ext>
            </a:extLst>
          </p:cNvPr>
          <p:cNvSpPr/>
          <p:nvPr/>
        </p:nvSpPr>
        <p:spPr>
          <a:xfrm>
            <a:off x="2337248" y="5498219"/>
            <a:ext cx="5853417" cy="840716"/>
          </a:xfrm>
          <a:prstGeom prst="rect">
            <a:avLst/>
          </a:prstGeom>
          <a:noFill/>
          <a:ln w="6032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A52B569D-03A7-448F-B41B-8F6CA95E1564}"/>
              </a:ext>
            </a:extLst>
          </p:cNvPr>
          <p:cNvSpPr txBox="1"/>
          <p:nvPr/>
        </p:nvSpPr>
        <p:spPr>
          <a:xfrm>
            <a:off x="6331133" y="2214047"/>
            <a:ext cx="2839239" cy="523220"/>
          </a:xfrm>
          <a:prstGeom prst="rect">
            <a:avLst/>
          </a:prstGeom>
          <a:noFill/>
        </p:spPr>
        <p:txBody>
          <a:bodyPr wrap="none" rtlCol="0">
            <a:spAutoFit/>
          </a:bodyPr>
          <a:lstStyle/>
          <a:p>
            <a:r>
              <a:rPr lang="en-US" altLang="zh-CN" sz="2800" b="1" dirty="0" err="1">
                <a:solidFill>
                  <a:srgbClr val="004D93"/>
                </a:solidFill>
                <a:latin typeface="Arial" panose="020B0604020202020204" pitchFamily="34" charset="0"/>
              </a:rPr>
              <a:t>Arnoldi</a:t>
            </a:r>
            <a:r>
              <a:rPr lang="en-US" altLang="zh-CN" sz="2800" b="1" dirty="0">
                <a:solidFill>
                  <a:srgbClr val="004D93"/>
                </a:solidFill>
                <a:latin typeface="Arial" panose="020B0604020202020204" pitchFamily="34" charset="0"/>
              </a:rPr>
              <a:t> relation</a:t>
            </a:r>
            <a:endParaRPr lang="zh-CN" altLang="en-US" sz="2800" b="1" dirty="0">
              <a:solidFill>
                <a:srgbClr val="004D93"/>
              </a:solidFill>
            </a:endParaRPr>
          </a:p>
        </p:txBody>
      </p:sp>
      <p:sp>
        <p:nvSpPr>
          <p:cNvPr id="19" name="文本框 18">
            <a:extLst>
              <a:ext uri="{FF2B5EF4-FFF2-40B4-BE49-F238E27FC236}">
                <a16:creationId xmlns:a16="http://schemas.microsoft.com/office/drawing/2014/main" id="{5B649D56-221E-4E65-B67F-01FD5B349BCD}"/>
              </a:ext>
            </a:extLst>
          </p:cNvPr>
          <p:cNvSpPr txBox="1"/>
          <p:nvPr/>
        </p:nvSpPr>
        <p:spPr>
          <a:xfrm>
            <a:off x="6703454" y="4785308"/>
            <a:ext cx="3683509" cy="523220"/>
          </a:xfrm>
          <a:prstGeom prst="rect">
            <a:avLst/>
          </a:prstGeom>
          <a:noFill/>
        </p:spPr>
        <p:txBody>
          <a:bodyPr wrap="none" rtlCol="0">
            <a:spAutoFit/>
          </a:bodyPr>
          <a:lstStyle/>
          <a:p>
            <a:r>
              <a:rPr lang="en-US" altLang="zh-CN" sz="2800" b="1" dirty="0">
                <a:solidFill>
                  <a:srgbClr val="004D93"/>
                </a:solidFill>
                <a:latin typeface="Arial" panose="020B0604020202020204" pitchFamily="34" charset="0"/>
              </a:rPr>
              <a:t>SKR </a:t>
            </a:r>
            <a:r>
              <a:rPr lang="en-US" altLang="zh-CN" sz="2800" b="1" dirty="0" err="1">
                <a:solidFill>
                  <a:srgbClr val="004D93"/>
                </a:solidFill>
                <a:latin typeface="Arial" panose="020B0604020202020204" pitchFamily="34" charset="0"/>
              </a:rPr>
              <a:t>Arnoldi</a:t>
            </a:r>
            <a:r>
              <a:rPr lang="en-US" altLang="zh-CN" sz="2800" b="1" dirty="0">
                <a:solidFill>
                  <a:srgbClr val="004D93"/>
                </a:solidFill>
                <a:latin typeface="Arial" panose="020B0604020202020204" pitchFamily="34" charset="0"/>
              </a:rPr>
              <a:t> relation</a:t>
            </a:r>
            <a:endParaRPr lang="zh-CN" altLang="en-US" sz="2800" b="1" dirty="0">
              <a:solidFill>
                <a:srgbClr val="004D93"/>
              </a:solidFill>
            </a:endParaRPr>
          </a:p>
        </p:txBody>
      </p:sp>
    </p:spTree>
    <p:extLst>
      <p:ext uri="{BB962C8B-B14F-4D97-AF65-F5344CB8AC3E}">
        <p14:creationId xmlns:p14="http://schemas.microsoft.com/office/powerpoint/2010/main" val="419511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07E8C7A2-5AD3-4ACC-9170-DF5D172FA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724" y="986111"/>
            <a:ext cx="7830552" cy="5552802"/>
          </a:xfrm>
          <a:prstGeom prst="rect">
            <a:avLst/>
          </a:prstGeom>
        </p:spPr>
      </p:pic>
      <p:sp>
        <p:nvSpPr>
          <p:cNvPr id="4" name="矩形 3">
            <a:extLst>
              <a:ext uri="{FF2B5EF4-FFF2-40B4-BE49-F238E27FC236}">
                <a16:creationId xmlns:a16="http://schemas.microsoft.com/office/drawing/2014/main" id="{69542345-ADB9-4DF0-9A14-F88A958C2363}"/>
              </a:ext>
            </a:extLst>
          </p:cNvPr>
          <p:cNvSpPr/>
          <p:nvPr/>
        </p:nvSpPr>
        <p:spPr>
          <a:xfrm>
            <a:off x="0" y="1"/>
            <a:ext cx="12192000"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Our SKR (Sorting </a:t>
            </a:r>
            <a:r>
              <a:rPr lang="en-US" altLang="zh-CN" sz="4000" b="1" dirty="0" err="1">
                <a:solidFill>
                  <a:srgbClr val="FFFFFF"/>
                </a:solidFill>
                <a:latin typeface="Arial" panose="020B0604020202020204"/>
                <a:ea typeface="微软雅黑"/>
                <a:cs typeface="+mn-ea"/>
                <a:sym typeface="+mn-lt"/>
              </a:rPr>
              <a:t>Krylov</a:t>
            </a:r>
            <a:r>
              <a:rPr lang="en-US" altLang="zh-CN" sz="4000" b="1" dirty="0">
                <a:solidFill>
                  <a:srgbClr val="FFFFFF"/>
                </a:solidFill>
                <a:latin typeface="Arial" panose="020B0604020202020204"/>
                <a:ea typeface="微软雅黑"/>
                <a:cs typeface="+mn-ea"/>
                <a:sym typeface="+mn-lt"/>
              </a:rPr>
              <a:t> Recycling)</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46</a:t>
            </a:fld>
            <a:endParaRPr lang="zh-CN" altLang="en-US"/>
          </a:p>
        </p:txBody>
      </p:sp>
    </p:spTree>
    <p:extLst>
      <p:ext uri="{BB962C8B-B14F-4D97-AF65-F5344CB8AC3E}">
        <p14:creationId xmlns:p14="http://schemas.microsoft.com/office/powerpoint/2010/main" val="2714463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0" y="1"/>
            <a:ext cx="12186742"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Experiments</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47</a:t>
            </a:fld>
            <a:endParaRPr lang="zh-CN" altLang="en-US"/>
          </a:p>
        </p:txBody>
      </p:sp>
      <p:pic>
        <p:nvPicPr>
          <p:cNvPr id="7" name="图片 6">
            <a:extLst>
              <a:ext uri="{FF2B5EF4-FFF2-40B4-BE49-F238E27FC236}">
                <a16:creationId xmlns:a16="http://schemas.microsoft.com/office/drawing/2014/main" id="{A344FF02-30D5-4EBD-9A3A-2EC53EA87040}"/>
              </a:ext>
            </a:extLst>
          </p:cNvPr>
          <p:cNvPicPr>
            <a:picLocks noChangeAspect="1"/>
          </p:cNvPicPr>
          <p:nvPr/>
        </p:nvPicPr>
        <p:blipFill>
          <a:blip r:embed="rId3"/>
          <a:stretch>
            <a:fillRect/>
          </a:stretch>
        </p:blipFill>
        <p:spPr>
          <a:xfrm>
            <a:off x="2659855" y="1450639"/>
            <a:ext cx="6436521" cy="2496175"/>
          </a:xfrm>
          <a:prstGeom prst="rect">
            <a:avLst/>
          </a:prstGeom>
        </p:spPr>
      </p:pic>
      <p:sp>
        <p:nvSpPr>
          <p:cNvPr id="9" name="文本框 8">
            <a:extLst>
              <a:ext uri="{FF2B5EF4-FFF2-40B4-BE49-F238E27FC236}">
                <a16:creationId xmlns:a16="http://schemas.microsoft.com/office/drawing/2014/main" id="{317436AD-9368-4828-AE16-FD8E68F00045}"/>
              </a:ext>
            </a:extLst>
          </p:cNvPr>
          <p:cNvSpPr txBox="1"/>
          <p:nvPr/>
        </p:nvSpPr>
        <p:spPr>
          <a:xfrm>
            <a:off x="1524001" y="952502"/>
            <a:ext cx="8982635" cy="584775"/>
          </a:xfrm>
          <a:prstGeom prst="rect">
            <a:avLst/>
          </a:prstGeom>
          <a:noFill/>
        </p:spPr>
        <p:txBody>
          <a:bodyPr wrap="square" rtlCol="0">
            <a:spAutoFit/>
          </a:bodyPr>
          <a:lstStyle/>
          <a:p>
            <a:r>
              <a:rPr lang="en-US" altLang="zh-CN" sz="3200" b="1" dirty="0">
                <a:solidFill>
                  <a:srgbClr val="004D93"/>
                </a:solidFill>
                <a:latin typeface="Times New Roman" panose="02020603050405020304" pitchFamily="18" charset="0"/>
                <a:cs typeface="Times New Roman" panose="02020603050405020304" pitchFamily="18" charset="0"/>
              </a:rPr>
              <a:t> Convergence speed analysis </a:t>
            </a:r>
          </a:p>
        </p:txBody>
      </p:sp>
      <p:pic>
        <p:nvPicPr>
          <p:cNvPr id="8" name="图片 7">
            <a:extLst>
              <a:ext uri="{FF2B5EF4-FFF2-40B4-BE49-F238E27FC236}">
                <a16:creationId xmlns:a16="http://schemas.microsoft.com/office/drawing/2014/main" id="{E36BD971-58DB-48B4-B3A8-FA95B10A0509}"/>
              </a:ext>
            </a:extLst>
          </p:cNvPr>
          <p:cNvPicPr>
            <a:picLocks noChangeAspect="1"/>
          </p:cNvPicPr>
          <p:nvPr/>
        </p:nvPicPr>
        <p:blipFill>
          <a:blip r:embed="rId4"/>
          <a:stretch>
            <a:fillRect/>
          </a:stretch>
        </p:blipFill>
        <p:spPr>
          <a:xfrm>
            <a:off x="2552461" y="4151219"/>
            <a:ext cx="6843954" cy="2586379"/>
          </a:xfrm>
          <a:prstGeom prst="rect">
            <a:avLst/>
          </a:prstGeom>
        </p:spPr>
      </p:pic>
    </p:spTree>
    <p:extLst>
      <p:ext uri="{BB962C8B-B14F-4D97-AF65-F5344CB8AC3E}">
        <p14:creationId xmlns:p14="http://schemas.microsoft.com/office/powerpoint/2010/main" val="2724897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5259" y="1"/>
            <a:ext cx="12192001"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Follow-up work</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48</a:t>
            </a:fld>
            <a:endParaRPr lang="zh-CN" altLang="en-US"/>
          </a:p>
        </p:txBody>
      </p:sp>
      <p:pic>
        <p:nvPicPr>
          <p:cNvPr id="3" name="图片 2">
            <a:extLst>
              <a:ext uri="{FF2B5EF4-FFF2-40B4-BE49-F238E27FC236}">
                <a16:creationId xmlns:a16="http://schemas.microsoft.com/office/drawing/2014/main" id="{4366F101-0C2E-4002-82DA-A4F540F3EE44}"/>
              </a:ext>
            </a:extLst>
          </p:cNvPr>
          <p:cNvPicPr>
            <a:picLocks noChangeAspect="1"/>
          </p:cNvPicPr>
          <p:nvPr/>
        </p:nvPicPr>
        <p:blipFill>
          <a:blip r:embed="rId3"/>
          <a:stretch>
            <a:fillRect/>
          </a:stretch>
        </p:blipFill>
        <p:spPr>
          <a:xfrm>
            <a:off x="1025465" y="2116604"/>
            <a:ext cx="4349018" cy="3596814"/>
          </a:xfrm>
          <a:prstGeom prst="rect">
            <a:avLst/>
          </a:prstGeom>
        </p:spPr>
      </p:pic>
      <p:pic>
        <p:nvPicPr>
          <p:cNvPr id="11" name="图片 10">
            <a:extLst>
              <a:ext uri="{FF2B5EF4-FFF2-40B4-BE49-F238E27FC236}">
                <a16:creationId xmlns:a16="http://schemas.microsoft.com/office/drawing/2014/main" id="{EBAB987F-606A-4133-A6CE-21242B652392}"/>
              </a:ext>
            </a:extLst>
          </p:cNvPr>
          <p:cNvPicPr>
            <a:picLocks noChangeAspect="1"/>
          </p:cNvPicPr>
          <p:nvPr/>
        </p:nvPicPr>
        <p:blipFill>
          <a:blip r:embed="rId4"/>
          <a:stretch>
            <a:fillRect/>
          </a:stretch>
        </p:blipFill>
        <p:spPr>
          <a:xfrm>
            <a:off x="5754844" y="2581154"/>
            <a:ext cx="5978670" cy="2488557"/>
          </a:xfrm>
          <a:prstGeom prst="rect">
            <a:avLst/>
          </a:prstGeom>
        </p:spPr>
      </p:pic>
      <p:sp>
        <p:nvSpPr>
          <p:cNvPr id="14" name="文本框 13">
            <a:extLst>
              <a:ext uri="{FF2B5EF4-FFF2-40B4-BE49-F238E27FC236}">
                <a16:creationId xmlns:a16="http://schemas.microsoft.com/office/drawing/2014/main" id="{D1E5376B-B691-4E21-8FBB-F5A7C15D5A4C}"/>
              </a:ext>
            </a:extLst>
          </p:cNvPr>
          <p:cNvSpPr txBox="1"/>
          <p:nvPr/>
        </p:nvSpPr>
        <p:spPr>
          <a:xfrm>
            <a:off x="170292" y="1151500"/>
            <a:ext cx="5623228"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Accelerating PDE data generation </a:t>
            </a:r>
          </a:p>
          <a:p>
            <a:pPr algn="ctr"/>
            <a:r>
              <a:rPr lang="en-US" altLang="zh-CN" sz="2000" b="1" dirty="0">
                <a:latin typeface="Times New Roman" panose="02020603050405020304" pitchFamily="18" charset="0"/>
                <a:cs typeface="Times New Roman" panose="02020603050405020304" pitchFamily="18" charset="0"/>
              </a:rPr>
              <a:t>via differential operator action in solution space</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ICML 2024</a:t>
            </a:r>
            <a:endParaRPr lang="zh-CN" altLang="en-US" sz="2000"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5096905A-3459-42A7-8B51-EDA9BA568AE3}"/>
              </a:ext>
            </a:extLst>
          </p:cNvPr>
          <p:cNvSpPr txBox="1"/>
          <p:nvPr/>
        </p:nvSpPr>
        <p:spPr>
          <a:xfrm>
            <a:off x="5974324" y="1151500"/>
            <a:ext cx="5623228" cy="1015663"/>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Neural </a:t>
            </a:r>
            <a:r>
              <a:rPr lang="en-US" altLang="zh-CN" sz="2000" b="1" dirty="0" err="1">
                <a:latin typeface="Times New Roman" panose="02020603050405020304" pitchFamily="18" charset="0"/>
                <a:cs typeface="Times New Roman" panose="02020603050405020304" pitchFamily="18" charset="0"/>
              </a:rPr>
              <a:t>Krylov</a:t>
            </a:r>
            <a:r>
              <a:rPr lang="en-US" altLang="zh-CN" sz="2000" b="1" dirty="0">
                <a:latin typeface="Times New Roman" panose="02020603050405020304" pitchFamily="18" charset="0"/>
                <a:cs typeface="Times New Roman" panose="02020603050405020304" pitchFamily="18" charset="0"/>
              </a:rPr>
              <a:t> Iteration </a:t>
            </a:r>
          </a:p>
          <a:p>
            <a:pPr algn="ctr"/>
            <a:r>
              <a:rPr lang="en-US" altLang="zh-CN" sz="2000" b="1" dirty="0">
                <a:latin typeface="Times New Roman" panose="02020603050405020304" pitchFamily="18" charset="0"/>
                <a:cs typeface="Times New Roman" panose="02020603050405020304" pitchFamily="18" charset="0"/>
              </a:rPr>
              <a:t>for Accelerating Linear System Solving</a:t>
            </a:r>
          </a:p>
          <a:p>
            <a:pPr algn="ctr"/>
            <a:r>
              <a:rPr lang="en-US" altLang="zh-CN" sz="2000" b="1" dirty="0">
                <a:latin typeface="Times New Roman" panose="02020603050405020304" pitchFamily="18" charset="0"/>
                <a:cs typeface="Times New Roman" panose="02020603050405020304" pitchFamily="18" charset="0"/>
              </a:rPr>
              <a:t>NIPS 2024 spotlight</a:t>
            </a:r>
            <a:endParaRPr lang="zh-CN" altLang="en-US" sz="2000"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B7F2482-AE47-46B8-B5D9-5CCC96117CB5}"/>
              </a:ext>
            </a:extLst>
          </p:cNvPr>
          <p:cNvSpPr txBox="1"/>
          <p:nvPr/>
        </p:nvSpPr>
        <p:spPr>
          <a:xfrm>
            <a:off x="1542610" y="5795894"/>
            <a:ext cx="4012348" cy="707886"/>
          </a:xfrm>
          <a:prstGeom prst="rect">
            <a:avLst/>
          </a:prstGeom>
          <a:noFill/>
        </p:spPr>
        <p:txBody>
          <a:bodyPr wrap="square" rtlCol="0">
            <a:spAutoFit/>
          </a:bodyPr>
          <a:lstStyle/>
          <a:p>
            <a:r>
              <a:rPr lang="en-US" altLang="zh-CN" sz="2000" b="1" dirty="0">
                <a:solidFill>
                  <a:srgbClr val="004D93"/>
                </a:solidFill>
                <a:latin typeface="Times New Roman" panose="02020603050405020304" pitchFamily="18" charset="0"/>
                <a:cs typeface="Times New Roman" panose="02020603050405020304" pitchFamily="18" charset="0"/>
              </a:rPr>
              <a:t>Rethinking a new paradigm </a:t>
            </a:r>
          </a:p>
          <a:p>
            <a:r>
              <a:rPr lang="en-US" altLang="zh-CN" sz="2000" b="1" dirty="0">
                <a:solidFill>
                  <a:srgbClr val="004D93"/>
                </a:solidFill>
                <a:latin typeface="Times New Roman" panose="02020603050405020304" pitchFamily="18" charset="0"/>
                <a:cs typeface="Times New Roman" panose="02020603050405020304" pitchFamily="18" charset="0"/>
              </a:rPr>
              <a:t>for generating PDE data</a:t>
            </a:r>
          </a:p>
        </p:txBody>
      </p:sp>
      <p:sp>
        <p:nvSpPr>
          <p:cNvPr id="12" name="文本框 11">
            <a:extLst>
              <a:ext uri="{FF2B5EF4-FFF2-40B4-BE49-F238E27FC236}">
                <a16:creationId xmlns:a16="http://schemas.microsoft.com/office/drawing/2014/main" id="{F7DA3B68-9867-47AC-833D-6C6B0BB0BE5C}"/>
              </a:ext>
            </a:extLst>
          </p:cNvPr>
          <p:cNvSpPr txBox="1"/>
          <p:nvPr/>
        </p:nvSpPr>
        <p:spPr>
          <a:xfrm>
            <a:off x="6694648" y="5359475"/>
            <a:ext cx="4182581" cy="707886"/>
          </a:xfrm>
          <a:prstGeom prst="rect">
            <a:avLst/>
          </a:prstGeom>
          <a:noFill/>
        </p:spPr>
        <p:txBody>
          <a:bodyPr wrap="square" rtlCol="0">
            <a:spAutoFit/>
          </a:bodyPr>
          <a:lstStyle/>
          <a:p>
            <a:r>
              <a:rPr lang="en-US" altLang="zh-CN" sz="2000" b="1" dirty="0">
                <a:solidFill>
                  <a:srgbClr val="004D93"/>
                </a:solidFill>
                <a:latin typeface="Times New Roman" panose="02020603050405020304" pitchFamily="18" charset="0"/>
                <a:cs typeface="Times New Roman" panose="02020603050405020304" pitchFamily="18" charset="0"/>
              </a:rPr>
              <a:t>How to combine the idea of </a:t>
            </a:r>
            <a:r>
              <a:rPr lang="en-US" altLang="zh-CN" sz="2000" b="1" dirty="0" err="1">
                <a:solidFill>
                  <a:srgbClr val="004D93"/>
                </a:solidFill>
                <a:latin typeface="Times New Roman" panose="02020603050405020304" pitchFamily="18" charset="0"/>
                <a:cs typeface="Times New Roman" panose="02020603050405020304" pitchFamily="18" charset="0"/>
              </a:rPr>
              <a:t>Krylov</a:t>
            </a:r>
            <a:r>
              <a:rPr lang="en-US" altLang="zh-CN" sz="2000" b="1" dirty="0">
                <a:solidFill>
                  <a:srgbClr val="004D93"/>
                </a:solidFill>
                <a:latin typeface="Times New Roman" panose="02020603050405020304" pitchFamily="18" charset="0"/>
                <a:cs typeface="Times New Roman" panose="02020603050405020304" pitchFamily="18" charset="0"/>
              </a:rPr>
              <a:t> ​​recycling with AI technology</a:t>
            </a:r>
          </a:p>
        </p:txBody>
      </p:sp>
    </p:spTree>
    <p:extLst>
      <p:ext uri="{BB962C8B-B14F-4D97-AF65-F5344CB8AC3E}">
        <p14:creationId xmlns:p14="http://schemas.microsoft.com/office/powerpoint/2010/main" val="4231833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0" y="1"/>
            <a:ext cx="12186742"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Follow-up work 1</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49</a:t>
            </a:fld>
            <a:endParaRPr lang="zh-CN" altLang="en-US"/>
          </a:p>
        </p:txBody>
      </p:sp>
      <p:pic>
        <p:nvPicPr>
          <p:cNvPr id="3" name="图片 2">
            <a:extLst>
              <a:ext uri="{FF2B5EF4-FFF2-40B4-BE49-F238E27FC236}">
                <a16:creationId xmlns:a16="http://schemas.microsoft.com/office/drawing/2014/main" id="{4366F101-0C2E-4002-82DA-A4F540F3EE44}"/>
              </a:ext>
            </a:extLst>
          </p:cNvPr>
          <p:cNvPicPr>
            <a:picLocks noChangeAspect="1"/>
          </p:cNvPicPr>
          <p:nvPr/>
        </p:nvPicPr>
        <p:blipFill>
          <a:blip r:embed="rId3"/>
          <a:stretch>
            <a:fillRect/>
          </a:stretch>
        </p:blipFill>
        <p:spPr>
          <a:xfrm>
            <a:off x="237738" y="1750737"/>
            <a:ext cx="5858262" cy="4845019"/>
          </a:xfrm>
          <a:prstGeom prst="rect">
            <a:avLst/>
          </a:prstGeom>
        </p:spPr>
      </p:pic>
      <p:pic>
        <p:nvPicPr>
          <p:cNvPr id="7" name="图片 6">
            <a:extLst>
              <a:ext uri="{FF2B5EF4-FFF2-40B4-BE49-F238E27FC236}">
                <a16:creationId xmlns:a16="http://schemas.microsoft.com/office/drawing/2014/main" id="{90AE787C-ADCE-4F93-806D-A20DDE49C11A}"/>
              </a:ext>
            </a:extLst>
          </p:cNvPr>
          <p:cNvPicPr>
            <a:picLocks noChangeAspect="1"/>
          </p:cNvPicPr>
          <p:nvPr/>
        </p:nvPicPr>
        <p:blipFill>
          <a:blip r:embed="rId4"/>
          <a:stretch>
            <a:fillRect/>
          </a:stretch>
        </p:blipFill>
        <p:spPr>
          <a:xfrm>
            <a:off x="6676463" y="2189569"/>
            <a:ext cx="4929306" cy="3598451"/>
          </a:xfrm>
          <a:prstGeom prst="rect">
            <a:avLst/>
          </a:prstGeom>
        </p:spPr>
      </p:pic>
      <p:sp>
        <p:nvSpPr>
          <p:cNvPr id="14" name="文本框 13">
            <a:extLst>
              <a:ext uri="{FF2B5EF4-FFF2-40B4-BE49-F238E27FC236}">
                <a16:creationId xmlns:a16="http://schemas.microsoft.com/office/drawing/2014/main" id="{D1E5376B-B691-4E21-8FBB-F5A7C15D5A4C}"/>
              </a:ext>
            </a:extLst>
          </p:cNvPr>
          <p:cNvSpPr txBox="1"/>
          <p:nvPr/>
        </p:nvSpPr>
        <p:spPr>
          <a:xfrm>
            <a:off x="1739649" y="1119036"/>
            <a:ext cx="9198696" cy="707886"/>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Accelerating PDE data generation via differential operator action in solution space </a:t>
            </a:r>
            <a:r>
              <a:rPr lang="zh-CN" altLang="en-US"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ICML 2024</a:t>
            </a:r>
            <a:r>
              <a:rPr lang="zh-CN" altLang="en-US"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4135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EFFCC-FCD5-A183-E2D0-F79563787E76}"/>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D54D171-9631-FB87-55FA-5C1C014CC9A0}"/>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腾讯实习 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6D37001F-77A7-4643-4416-4B705C4CAA00}"/>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2" name="内容区域">
            <a:extLst>
              <a:ext uri="{FF2B5EF4-FFF2-40B4-BE49-F238E27FC236}">
                <a16:creationId xmlns:a16="http://schemas.microsoft.com/office/drawing/2014/main" id="{3CA68E68-15C8-3AE0-0A3E-81F8E8F3978A}"/>
              </a:ext>
            </a:extLst>
          </p:cNvPr>
          <p:cNvSpPr/>
          <p:nvPr/>
        </p:nvSpPr>
        <p:spPr>
          <a:xfrm>
            <a:off x="5369414" y="365201"/>
            <a:ext cx="5472097" cy="540854"/>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腾讯</a:t>
            </a:r>
            <a:r>
              <a:rPr lang="en-US" altLang="zh-CN" sz="1300" dirty="0">
                <a:solidFill>
                  <a:srgbClr val="53585F">
                    <a:lumMod val="60000"/>
                    <a:lumOff val="40000"/>
                  </a:srgbClr>
                </a:solidFill>
                <a:latin typeface="微软雅黑" panose="020B0503020204020204" pitchFamily="34" charset="-122"/>
                <a:ea typeface="微软雅黑" panose="020B0503020204020204" pitchFamily="34" charset="-122"/>
              </a:rPr>
              <a:t> </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实习 </a:t>
            </a:r>
            <a:r>
              <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2025.5 - </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至今</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42F03049-7844-3F2E-A788-305255673292}"/>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800" dirty="0">
                <a:solidFill>
                  <a:srgbClr val="FFFFFF"/>
                </a:solidFill>
                <a:latin typeface="Helvetica Neue Medium"/>
                <a:ea typeface="Helvetica Neue Medium"/>
                <a:cs typeface="Helvetica Neue Medium"/>
                <a:sym typeface="Helvetica Neue Medium"/>
              </a:rPr>
              <a:t>面向代码场景的</a:t>
            </a: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高效大模型微调算法</a:t>
            </a:r>
          </a:p>
        </p:txBody>
      </p:sp>
      <p:sp>
        <p:nvSpPr>
          <p:cNvPr id="8" name="矩形: 圆角 7">
            <a:extLst>
              <a:ext uri="{FF2B5EF4-FFF2-40B4-BE49-F238E27FC236}">
                <a16:creationId xmlns:a16="http://schemas.microsoft.com/office/drawing/2014/main" id="{8A770EA3-DFC9-0AF5-EC29-590619932846}"/>
              </a:ext>
            </a:extLst>
          </p:cNvPr>
          <p:cNvSpPr/>
          <p:nvPr/>
        </p:nvSpPr>
        <p:spPr>
          <a:xfrm>
            <a:off x="545232" y="5638979"/>
            <a:ext cx="11165903" cy="488077"/>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200" b="1" dirty="0">
                <a:solidFill>
                  <a:srgbClr val="FFFFFF"/>
                </a:solidFill>
                <a:latin typeface="Helvetica Neue Medium"/>
                <a:ea typeface="Helvetica Neue Medium"/>
                <a:cs typeface="Helvetica Neue Medium"/>
                <a:sym typeface="Helvetica Neue Medium"/>
              </a:rPr>
              <a:t>关键问题：</a:t>
            </a:r>
            <a:r>
              <a:rPr lang="en-US" altLang="zh-CN" sz="2200" b="1" dirty="0">
                <a:solidFill>
                  <a:srgbClr val="FFFFFF"/>
                </a:solidFill>
                <a:latin typeface="Helvetica Neue Medium"/>
                <a:ea typeface="Helvetica Neue Medium"/>
                <a:cs typeface="Helvetica Neue Medium"/>
                <a:sym typeface="Helvetica Neue Medium"/>
              </a:rPr>
              <a:t>1. </a:t>
            </a:r>
            <a:r>
              <a:rPr lang="zh-CN" altLang="en-US" sz="2200" b="1" dirty="0">
                <a:solidFill>
                  <a:srgbClr val="FFFFFF"/>
                </a:solidFill>
                <a:latin typeface="Helvetica Neue Medium"/>
                <a:ea typeface="Helvetica Neue Medium"/>
                <a:cs typeface="Helvetica Neue Medium"/>
                <a:sym typeface="Helvetica Neue Medium"/>
              </a:rPr>
              <a:t>如何设计更好的强化学习算法？</a:t>
            </a:r>
            <a:r>
              <a:rPr lang="en-US" altLang="zh-CN" sz="2200" b="1" dirty="0">
                <a:solidFill>
                  <a:srgbClr val="FFFFFF"/>
                </a:solidFill>
                <a:latin typeface="Helvetica Neue Medium"/>
                <a:ea typeface="Helvetica Neue Medium"/>
                <a:cs typeface="Helvetica Neue Medium"/>
                <a:sym typeface="Helvetica Neue Medium"/>
              </a:rPr>
              <a:t>2. </a:t>
            </a:r>
            <a:r>
              <a:rPr lang="zh-CN" altLang="en-US" sz="2200" b="1" dirty="0">
                <a:solidFill>
                  <a:srgbClr val="FFFFFF"/>
                </a:solidFill>
                <a:latin typeface="Helvetica Neue Medium"/>
                <a:ea typeface="Helvetica Neue Medium"/>
                <a:cs typeface="Helvetica Neue Medium"/>
                <a:sym typeface="Helvetica Neue Medium"/>
              </a:rPr>
              <a:t>如何设计更好的模型编辑算法？</a:t>
            </a:r>
            <a:endParaRPr kumimoji="0" lang="zh-CN" altLang="en-US" sz="22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1B0C661B-C9A5-6D5F-BF26-FF2E518171AF}"/>
              </a:ext>
            </a:extLst>
          </p:cNvPr>
          <p:cNvSpPr/>
          <p:nvPr/>
        </p:nvSpPr>
        <p:spPr>
          <a:xfrm>
            <a:off x="644161" y="1727466"/>
            <a:ext cx="11165903" cy="3894487"/>
          </a:xfrm>
          <a:prstGeom prst="rect">
            <a:avLst/>
          </a:prstGeom>
          <a:ln w="38100">
            <a:noFill/>
            <a:custDash>
              <a:ds d="600000" sp="600000"/>
            </a:custDash>
            <a:miter lim="400000"/>
          </a:ln>
        </p:spPr>
        <p:txBody>
          <a:bodyPr lIns="50800" tIns="50800" rIns="50800" bIns="50800" anchor="t"/>
          <a:lstStyle/>
          <a:p>
            <a:pPr lvl="0">
              <a:lnSpc>
                <a:spcPct val="150000"/>
              </a:lnSpc>
              <a:defRPr/>
            </a:pPr>
            <a:r>
              <a:rPr lang="en-US" altLang="zh-CN" sz="1400" dirty="0">
                <a:solidFill>
                  <a:schemeClr val="bg2">
                    <a:lumMod val="10000"/>
                  </a:schemeClr>
                </a:solidFill>
                <a:latin typeface="+mn-ea"/>
              </a:rPr>
              <a:t>AI</a:t>
            </a:r>
            <a:r>
              <a:rPr lang="zh-CN" altLang="en-US" sz="1400" dirty="0">
                <a:solidFill>
                  <a:schemeClr val="bg2">
                    <a:lumMod val="10000"/>
                  </a:schemeClr>
                </a:solidFill>
                <a:latin typeface="+mn-ea"/>
              </a:rPr>
              <a:t>代码助手 </a:t>
            </a:r>
            <a:r>
              <a:rPr lang="en-US" altLang="zh-CN" sz="1400" dirty="0" err="1">
                <a:solidFill>
                  <a:schemeClr val="bg2">
                    <a:lumMod val="10000"/>
                  </a:schemeClr>
                </a:solidFill>
                <a:latin typeface="+mn-ea"/>
              </a:rPr>
              <a:t>CodeBuddy</a:t>
            </a:r>
            <a:r>
              <a:rPr lang="en-US" altLang="zh-CN" sz="1400" dirty="0">
                <a:solidFill>
                  <a:schemeClr val="bg2">
                    <a:lumMod val="10000"/>
                  </a:schemeClr>
                </a:solidFill>
                <a:latin typeface="+mn-ea"/>
              </a:rPr>
              <a:t> </a:t>
            </a:r>
            <a:r>
              <a:rPr lang="zh-CN" altLang="en-US" sz="1400" dirty="0">
                <a:solidFill>
                  <a:schemeClr val="bg2">
                    <a:lumMod val="10000"/>
                  </a:schemeClr>
                </a:solidFill>
                <a:latin typeface="+mn-ea"/>
              </a:rPr>
              <a:t>的核心是背后的大模型。大模型解决代码问题的能力决定了</a:t>
            </a:r>
            <a:r>
              <a:rPr lang="en-US" altLang="zh-CN" sz="1400" dirty="0">
                <a:solidFill>
                  <a:schemeClr val="bg2">
                    <a:lumMod val="10000"/>
                  </a:schemeClr>
                </a:solidFill>
                <a:latin typeface="+mn-ea"/>
              </a:rPr>
              <a:t>AI</a:t>
            </a:r>
            <a:r>
              <a:rPr lang="zh-CN" altLang="en-US" sz="1400" dirty="0">
                <a:solidFill>
                  <a:schemeClr val="bg2">
                    <a:lumMod val="10000"/>
                  </a:schemeClr>
                </a:solidFill>
                <a:latin typeface="+mn-ea"/>
              </a:rPr>
              <a:t>代码助手性能的上限。</a:t>
            </a:r>
            <a:endParaRPr lang="en-US" altLang="zh-CN" sz="1400" dirty="0">
              <a:solidFill>
                <a:schemeClr val="bg2">
                  <a:lumMod val="10000"/>
                </a:schemeClr>
              </a:solidFill>
              <a:latin typeface="+mn-ea"/>
            </a:endParaRPr>
          </a:p>
          <a:p>
            <a:pPr lvl="0">
              <a:lnSpc>
                <a:spcPct val="150000"/>
              </a:lnSpc>
              <a:defRPr/>
            </a:pPr>
            <a:r>
              <a:rPr lang="zh-CN" altLang="en-US" sz="1400" dirty="0">
                <a:solidFill>
                  <a:schemeClr val="bg2">
                    <a:lumMod val="10000"/>
                  </a:schemeClr>
                </a:solidFill>
                <a:latin typeface="+mn-ea"/>
              </a:rPr>
              <a:t>然而，现有基础大模型（例如</a:t>
            </a:r>
            <a:r>
              <a:rPr lang="en-US" altLang="zh-CN" sz="1400" dirty="0" err="1">
                <a:solidFill>
                  <a:schemeClr val="bg2">
                    <a:lumMod val="10000"/>
                  </a:schemeClr>
                </a:solidFill>
                <a:latin typeface="+mn-ea"/>
              </a:rPr>
              <a:t>deepseek</a:t>
            </a:r>
            <a:r>
              <a:rPr lang="zh-CN" altLang="en-US" sz="1400" dirty="0">
                <a:solidFill>
                  <a:schemeClr val="bg2">
                    <a:lumMod val="10000"/>
                  </a:schemeClr>
                </a:solidFill>
                <a:latin typeface="+mn-ea"/>
              </a:rPr>
              <a:t>）并非为代码任务专门设计。</a:t>
            </a:r>
            <a:endParaRPr lang="en-US" altLang="zh-CN" sz="1400" dirty="0">
              <a:solidFill>
                <a:schemeClr val="bg2">
                  <a:lumMod val="10000"/>
                </a:schemeClr>
              </a:solidFill>
              <a:latin typeface="+mn-ea"/>
            </a:endParaRPr>
          </a:p>
          <a:p>
            <a:pPr lvl="0">
              <a:lnSpc>
                <a:spcPct val="150000"/>
              </a:lnSpc>
              <a:defRPr/>
            </a:pPr>
            <a:r>
              <a:rPr lang="zh-CN" altLang="en-US" sz="1400" dirty="0">
                <a:solidFill>
                  <a:schemeClr val="bg2">
                    <a:lumMod val="10000"/>
                  </a:schemeClr>
                </a:solidFill>
                <a:latin typeface="+mn-ea"/>
              </a:rPr>
              <a:t>同时，用户有个性化的代码格式需求和使用场景（例如</a:t>
            </a:r>
            <a:r>
              <a:rPr lang="en-US" altLang="zh-CN" sz="1400" dirty="0">
                <a:solidFill>
                  <a:schemeClr val="bg2">
                    <a:lumMod val="10000"/>
                  </a:schemeClr>
                </a:solidFill>
                <a:latin typeface="+mn-ea"/>
              </a:rPr>
              <a:t>python</a:t>
            </a:r>
            <a:r>
              <a:rPr lang="zh-CN" altLang="en-US" sz="1400" dirty="0">
                <a:solidFill>
                  <a:schemeClr val="bg2">
                    <a:lumMod val="10000"/>
                  </a:schemeClr>
                </a:solidFill>
                <a:latin typeface="+mn-ea"/>
              </a:rPr>
              <a:t>、</a:t>
            </a:r>
            <a:r>
              <a:rPr lang="en-US" altLang="zh-CN" sz="1400" dirty="0">
                <a:solidFill>
                  <a:schemeClr val="bg2">
                    <a:lumMod val="10000"/>
                  </a:schemeClr>
                </a:solidFill>
                <a:latin typeface="+mn-ea"/>
              </a:rPr>
              <a:t>go</a:t>
            </a:r>
            <a:r>
              <a:rPr lang="zh-CN" altLang="en-US" sz="1400" dirty="0">
                <a:solidFill>
                  <a:schemeClr val="bg2">
                    <a:lumMod val="10000"/>
                  </a:schemeClr>
                </a:solidFill>
                <a:latin typeface="+mn-ea"/>
              </a:rPr>
              <a:t>等语言）。</a:t>
            </a:r>
            <a:endParaRPr lang="en-US" altLang="zh-CN" sz="1400" dirty="0">
              <a:solidFill>
                <a:schemeClr val="bg2">
                  <a:lumMod val="10000"/>
                </a:schemeClr>
              </a:solidFill>
              <a:latin typeface="+mn-ea"/>
            </a:endParaRPr>
          </a:p>
          <a:p>
            <a:pPr lvl="0">
              <a:lnSpc>
                <a:spcPct val="150000"/>
              </a:lnSpc>
              <a:defRPr/>
            </a:pPr>
            <a:r>
              <a:rPr lang="zh-CN" altLang="en-US" sz="1400" dirty="0">
                <a:solidFill>
                  <a:schemeClr val="bg2">
                    <a:lumMod val="10000"/>
                  </a:schemeClr>
                </a:solidFill>
                <a:latin typeface="+mn-ea"/>
              </a:rPr>
              <a:t>因此，我们需要大模型对具体代码任务进行微调，从而提升模型性能和用户体验。</a:t>
            </a:r>
            <a:endParaRPr lang="en-US" altLang="zh-CN" sz="1400" dirty="0">
              <a:solidFill>
                <a:schemeClr val="bg2">
                  <a:lumMod val="10000"/>
                </a:schemeClr>
              </a:solidFill>
              <a:latin typeface="+mn-ea"/>
            </a:endParaRPr>
          </a:p>
          <a:p>
            <a:pPr lvl="0">
              <a:lnSpc>
                <a:spcPct val="150000"/>
              </a:lnSpc>
              <a:defRPr/>
            </a:pPr>
            <a:r>
              <a:rPr lang="zh-CN" altLang="en-US" sz="1400" b="1" dirty="0">
                <a:solidFill>
                  <a:schemeClr val="bg2">
                    <a:lumMod val="10000"/>
                  </a:schemeClr>
                </a:solidFill>
                <a:latin typeface="+mn-ea"/>
              </a:rPr>
              <a:t>如何用 </a:t>
            </a:r>
            <a:r>
              <a:rPr lang="zh-CN" altLang="en-US" sz="1400" b="1" dirty="0">
                <a:solidFill>
                  <a:schemeClr val="accent5">
                    <a:lumMod val="60000"/>
                    <a:lumOff val="40000"/>
                  </a:schemeClr>
                </a:solidFill>
                <a:latin typeface="+mn-ea"/>
              </a:rPr>
              <a:t>更少的成本 更大地提升</a:t>
            </a:r>
            <a:r>
              <a:rPr lang="zh-CN" altLang="en-US" sz="1400" b="1" dirty="0">
                <a:solidFill>
                  <a:schemeClr val="bg2">
                    <a:lumMod val="10000"/>
                  </a:schemeClr>
                </a:solidFill>
                <a:latin typeface="+mn-ea"/>
              </a:rPr>
              <a:t> 基础大模型在各类代码场景的准确率，如何 </a:t>
            </a:r>
            <a:r>
              <a:rPr lang="zh-CN" altLang="en-US" sz="1400" b="1" dirty="0">
                <a:solidFill>
                  <a:schemeClr val="accent5">
                    <a:lumMod val="60000"/>
                    <a:lumOff val="40000"/>
                  </a:schemeClr>
                </a:solidFill>
                <a:latin typeface="+mn-ea"/>
              </a:rPr>
              <a:t>极低成本</a:t>
            </a:r>
            <a:r>
              <a:rPr lang="zh-CN" altLang="en-US" sz="1400" b="1" dirty="0">
                <a:solidFill>
                  <a:schemeClr val="bg2">
                    <a:lumMod val="10000"/>
                  </a:schemeClr>
                </a:solidFill>
                <a:latin typeface="+mn-ea"/>
              </a:rPr>
              <a:t> </a:t>
            </a:r>
            <a:r>
              <a:rPr lang="zh-CN" altLang="en-US" sz="1400" b="1" dirty="0">
                <a:solidFill>
                  <a:schemeClr val="accent5">
                    <a:lumMod val="60000"/>
                    <a:lumOff val="40000"/>
                  </a:schemeClr>
                </a:solidFill>
                <a:latin typeface="+mn-ea"/>
              </a:rPr>
              <a:t>贴近用户个性化需求</a:t>
            </a:r>
            <a:r>
              <a:rPr lang="zh-CN" altLang="en-US" sz="1400" b="1" dirty="0">
                <a:solidFill>
                  <a:schemeClr val="bg2">
                    <a:lumMod val="10000"/>
                  </a:schemeClr>
                </a:solidFill>
                <a:latin typeface="+mn-ea"/>
              </a:rPr>
              <a:t> 成为了亟待解决的问题。</a:t>
            </a:r>
            <a:endParaRPr lang="en-US" altLang="zh-CN" sz="1400" b="1" dirty="0">
              <a:solidFill>
                <a:schemeClr val="bg2">
                  <a:lumMod val="10000"/>
                </a:schemeClr>
              </a:solidFill>
              <a:latin typeface="+mn-ea"/>
            </a:endParaRPr>
          </a:p>
          <a:p>
            <a:pPr lvl="0">
              <a:lnSpc>
                <a:spcPct val="150000"/>
              </a:lnSpc>
              <a:defRPr/>
            </a:pPr>
            <a:endParaRPr lang="en-US" altLang="zh-CN" sz="1600" dirty="0">
              <a:solidFill>
                <a:srgbClr val="0052D9"/>
              </a:solidFill>
              <a:latin typeface="+mn-ea"/>
            </a:endParaRPr>
          </a:p>
          <a:p>
            <a:pPr lvl="0">
              <a:lnSpc>
                <a:spcPct val="150000"/>
              </a:lnSpc>
              <a:defRPr/>
            </a:pPr>
            <a:r>
              <a:rPr lang="zh-CN" altLang="en-US" sz="1400" b="1" dirty="0">
                <a:solidFill>
                  <a:srgbClr val="0052D9"/>
                </a:solidFill>
                <a:latin typeface="+mn-ea"/>
              </a:rPr>
              <a:t>我们的目标：</a:t>
            </a:r>
            <a:endParaRPr lang="en-US" altLang="zh-CN" sz="1400" b="1" dirty="0">
              <a:solidFill>
                <a:srgbClr val="0052D9"/>
              </a:solidFill>
              <a:latin typeface="+mn-ea"/>
            </a:endParaRPr>
          </a:p>
          <a:p>
            <a:pPr marL="285750" lvl="0" indent="-285750">
              <a:lnSpc>
                <a:spcPct val="150000"/>
              </a:lnSpc>
              <a:buFont typeface="Arial" panose="020B0604020202020204" pitchFamily="34" charset="0"/>
              <a:buChar char="•"/>
              <a:defRPr/>
            </a:pPr>
            <a:r>
              <a:rPr lang="zh-CN" altLang="en-US" sz="1400" dirty="0">
                <a:solidFill>
                  <a:srgbClr val="0052D9"/>
                </a:solidFill>
                <a:latin typeface="+mn-ea"/>
              </a:rPr>
              <a:t> 通过设计高效的</a:t>
            </a:r>
            <a:r>
              <a:rPr lang="zh-CN" altLang="en-US" sz="1400" b="1" dirty="0">
                <a:solidFill>
                  <a:srgbClr val="0052D9"/>
                </a:solidFill>
                <a:latin typeface="+mn-ea"/>
              </a:rPr>
              <a:t>强化学习</a:t>
            </a:r>
            <a:r>
              <a:rPr lang="zh-CN" altLang="en-US" sz="1400" dirty="0">
                <a:solidFill>
                  <a:srgbClr val="0052D9"/>
                </a:solidFill>
                <a:latin typeface="+mn-ea"/>
              </a:rPr>
              <a:t>算法，</a:t>
            </a:r>
            <a:r>
              <a:rPr lang="zh-CN" altLang="en-US" sz="1400" b="1" dirty="0">
                <a:solidFill>
                  <a:schemeClr val="accent5">
                    <a:lumMod val="60000"/>
                    <a:lumOff val="40000"/>
                  </a:schemeClr>
                </a:solidFill>
                <a:latin typeface="+mn-ea"/>
              </a:rPr>
              <a:t>提升</a:t>
            </a:r>
            <a:r>
              <a:rPr lang="zh-CN" altLang="en-US" sz="1400" dirty="0">
                <a:solidFill>
                  <a:srgbClr val="0052D9"/>
                </a:solidFill>
                <a:latin typeface="+mn-ea"/>
              </a:rPr>
              <a:t>大模型的</a:t>
            </a:r>
            <a:r>
              <a:rPr lang="zh-CN" altLang="en-US" sz="1400" b="1" dirty="0">
                <a:solidFill>
                  <a:schemeClr val="accent5">
                    <a:lumMod val="60000"/>
                    <a:lumOff val="40000"/>
                  </a:schemeClr>
                </a:solidFill>
                <a:latin typeface="+mn-ea"/>
              </a:rPr>
              <a:t>准确率</a:t>
            </a:r>
            <a:r>
              <a:rPr lang="zh-CN" altLang="en-US" sz="1400" dirty="0">
                <a:solidFill>
                  <a:srgbClr val="0052D9"/>
                </a:solidFill>
                <a:latin typeface="+mn-ea"/>
              </a:rPr>
              <a:t>，超过同类算法竞品。</a:t>
            </a:r>
            <a:endParaRPr lang="en-US" altLang="zh-CN" sz="1400" dirty="0">
              <a:solidFill>
                <a:srgbClr val="0052D9"/>
              </a:solidFill>
              <a:latin typeface="+mn-ea"/>
            </a:endParaRPr>
          </a:p>
          <a:p>
            <a:pPr marL="285750" lvl="0" indent="-285750">
              <a:lnSpc>
                <a:spcPct val="150000"/>
              </a:lnSpc>
              <a:buFont typeface="Arial" panose="020B0604020202020204" pitchFamily="34" charset="0"/>
              <a:buChar char="•"/>
              <a:defRPr/>
            </a:pPr>
            <a:r>
              <a:rPr lang="zh-CN" altLang="en-US" sz="1400" b="1" dirty="0">
                <a:solidFill>
                  <a:srgbClr val="0052D9"/>
                </a:solidFill>
                <a:latin typeface="+mn-ea"/>
              </a:rPr>
              <a:t> </a:t>
            </a:r>
            <a:r>
              <a:rPr lang="zh-CN" altLang="en-US" sz="1400" b="1" dirty="0">
                <a:solidFill>
                  <a:schemeClr val="accent5">
                    <a:lumMod val="60000"/>
                    <a:lumOff val="40000"/>
                  </a:schemeClr>
                </a:solidFill>
                <a:latin typeface="+mn-ea"/>
              </a:rPr>
              <a:t>降低</a:t>
            </a:r>
            <a:r>
              <a:rPr lang="zh-CN" altLang="en-US" sz="1400" dirty="0">
                <a:solidFill>
                  <a:srgbClr val="0052D9"/>
                </a:solidFill>
                <a:latin typeface="+mn-ea"/>
              </a:rPr>
              <a:t>模型</a:t>
            </a:r>
            <a:r>
              <a:rPr lang="zh-CN" altLang="en-US" sz="1400" b="1" dirty="0">
                <a:solidFill>
                  <a:srgbClr val="0052D9"/>
                </a:solidFill>
                <a:latin typeface="+mn-ea"/>
              </a:rPr>
              <a:t>强化学习</a:t>
            </a:r>
            <a:r>
              <a:rPr lang="zh-CN" altLang="en-US" sz="1400" dirty="0">
                <a:solidFill>
                  <a:srgbClr val="0052D9"/>
                </a:solidFill>
                <a:latin typeface="+mn-ea"/>
              </a:rPr>
              <a:t>训练微调</a:t>
            </a:r>
            <a:r>
              <a:rPr lang="zh-CN" altLang="en-US" sz="1400" b="1" dirty="0">
                <a:solidFill>
                  <a:schemeClr val="accent5">
                    <a:lumMod val="60000"/>
                    <a:lumOff val="40000"/>
                  </a:schemeClr>
                </a:solidFill>
                <a:latin typeface="+mn-ea"/>
              </a:rPr>
              <a:t>成本</a:t>
            </a:r>
            <a:r>
              <a:rPr lang="zh-CN" altLang="en-US" sz="1400" dirty="0">
                <a:solidFill>
                  <a:srgbClr val="0052D9"/>
                </a:solidFill>
                <a:latin typeface="+mn-ea"/>
              </a:rPr>
              <a:t>，加速模型迭代。</a:t>
            </a:r>
            <a:endParaRPr lang="en-US" altLang="zh-CN" sz="1400" dirty="0">
              <a:solidFill>
                <a:srgbClr val="0052D9"/>
              </a:solidFill>
              <a:latin typeface="+mn-ea"/>
            </a:endParaRPr>
          </a:p>
          <a:p>
            <a:pPr marL="285750" lvl="0" indent="-285750">
              <a:lnSpc>
                <a:spcPct val="150000"/>
              </a:lnSpc>
              <a:buFont typeface="Arial" panose="020B0604020202020204" pitchFamily="34" charset="0"/>
              <a:buChar char="•"/>
              <a:defRPr/>
            </a:pPr>
            <a:r>
              <a:rPr lang="en-US" altLang="zh-CN" sz="1400" dirty="0">
                <a:solidFill>
                  <a:srgbClr val="0052D9"/>
                </a:solidFill>
                <a:latin typeface="+mn-ea"/>
              </a:rPr>
              <a:t> </a:t>
            </a:r>
            <a:r>
              <a:rPr lang="zh-CN" altLang="en-US" sz="1400" dirty="0">
                <a:solidFill>
                  <a:srgbClr val="0052D9"/>
                </a:solidFill>
                <a:latin typeface="+mn-ea"/>
              </a:rPr>
              <a:t>利用用户对话历史信息，进行极低成本的</a:t>
            </a:r>
            <a:r>
              <a:rPr lang="zh-CN" altLang="en-US" sz="1400" b="1" dirty="0">
                <a:solidFill>
                  <a:srgbClr val="0052D9"/>
                </a:solidFill>
                <a:latin typeface="+mn-ea"/>
              </a:rPr>
              <a:t>模型编辑</a:t>
            </a:r>
            <a:r>
              <a:rPr lang="zh-CN" altLang="en-US" sz="1400" dirty="0">
                <a:solidFill>
                  <a:srgbClr val="0052D9"/>
                </a:solidFill>
                <a:latin typeface="+mn-ea"/>
              </a:rPr>
              <a:t>，</a:t>
            </a:r>
            <a:r>
              <a:rPr lang="zh-CN" altLang="en-US" sz="1400" b="1" dirty="0">
                <a:solidFill>
                  <a:schemeClr val="accent5">
                    <a:lumMod val="60000"/>
                    <a:lumOff val="40000"/>
                  </a:schemeClr>
                </a:solidFill>
                <a:latin typeface="+mn-ea"/>
              </a:rPr>
              <a:t>贴近</a:t>
            </a:r>
            <a:r>
              <a:rPr lang="zh-CN" altLang="en-US" sz="1400" dirty="0">
                <a:solidFill>
                  <a:srgbClr val="0052D9"/>
                </a:solidFill>
                <a:latin typeface="+mn-ea"/>
              </a:rPr>
              <a:t>用户</a:t>
            </a:r>
            <a:r>
              <a:rPr lang="zh-CN" altLang="en-US" sz="1400" b="1" dirty="0">
                <a:solidFill>
                  <a:schemeClr val="accent5">
                    <a:lumMod val="60000"/>
                    <a:lumOff val="40000"/>
                  </a:schemeClr>
                </a:solidFill>
                <a:latin typeface="+mn-ea"/>
              </a:rPr>
              <a:t>个性化需求</a:t>
            </a:r>
            <a:r>
              <a:rPr lang="zh-CN" altLang="en-US" sz="1400" dirty="0">
                <a:solidFill>
                  <a:srgbClr val="0052D9"/>
                </a:solidFill>
                <a:latin typeface="+mn-ea"/>
              </a:rPr>
              <a:t>。</a:t>
            </a:r>
            <a:endParaRPr lang="en-US" altLang="zh-CN" sz="1400" dirty="0">
              <a:solidFill>
                <a:srgbClr val="0052D9"/>
              </a:solidFill>
              <a:latin typeface="+mn-ea"/>
            </a:endParaRPr>
          </a:p>
          <a:p>
            <a:pPr marL="285750" lvl="0" indent="-285750">
              <a:lnSpc>
                <a:spcPct val="150000"/>
              </a:lnSpc>
              <a:buFont typeface="Arial" panose="020B0604020202020204" pitchFamily="34" charset="0"/>
              <a:buChar char="•"/>
              <a:defRPr/>
            </a:pPr>
            <a:r>
              <a:rPr lang="zh-CN" altLang="en-US" sz="1400" dirty="0">
                <a:solidFill>
                  <a:srgbClr val="0052D9"/>
                </a:solidFill>
                <a:latin typeface="+mn-ea"/>
              </a:rPr>
              <a:t> </a:t>
            </a:r>
            <a:r>
              <a:rPr lang="zh-CN" altLang="en-US" sz="1400" b="1" dirty="0">
                <a:solidFill>
                  <a:schemeClr val="accent5">
                    <a:lumMod val="60000"/>
                    <a:lumOff val="40000"/>
                  </a:schemeClr>
                </a:solidFill>
                <a:latin typeface="+mn-ea"/>
              </a:rPr>
              <a:t>探究</a:t>
            </a:r>
            <a:r>
              <a:rPr lang="zh-CN" altLang="en-US" sz="1400" dirty="0">
                <a:solidFill>
                  <a:srgbClr val="0052D9"/>
                </a:solidFill>
                <a:latin typeface="+mn-ea"/>
              </a:rPr>
              <a:t>大模型</a:t>
            </a:r>
            <a:r>
              <a:rPr lang="zh-CN" altLang="en-US" sz="1400" b="1" dirty="0">
                <a:solidFill>
                  <a:srgbClr val="0052D9"/>
                </a:solidFill>
                <a:latin typeface="+mn-ea"/>
              </a:rPr>
              <a:t>强化学习、模型编辑</a:t>
            </a:r>
            <a:r>
              <a:rPr lang="zh-CN" altLang="en-US" sz="1400" dirty="0">
                <a:solidFill>
                  <a:srgbClr val="0052D9"/>
                </a:solidFill>
                <a:latin typeface="+mn-ea"/>
              </a:rPr>
              <a:t>过程的</a:t>
            </a:r>
            <a:r>
              <a:rPr lang="zh-CN" altLang="en-US" sz="1400" b="1" dirty="0">
                <a:solidFill>
                  <a:schemeClr val="accent5">
                    <a:lumMod val="60000"/>
                    <a:lumOff val="40000"/>
                  </a:schemeClr>
                </a:solidFill>
                <a:latin typeface="+mn-ea"/>
              </a:rPr>
              <a:t>数学本质</a:t>
            </a:r>
            <a:r>
              <a:rPr lang="zh-CN" altLang="en-US" sz="1400" dirty="0">
                <a:solidFill>
                  <a:srgbClr val="0052D9"/>
                </a:solidFill>
                <a:latin typeface="+mn-ea"/>
              </a:rPr>
              <a:t>，指导未来的模型、算法设计。</a:t>
            </a:r>
            <a:endParaRPr lang="en-US" altLang="zh-CN" sz="1400" dirty="0">
              <a:solidFill>
                <a:srgbClr val="0052D9"/>
              </a:solidFill>
              <a:latin typeface="+mn-ea"/>
            </a:endParaRPr>
          </a:p>
        </p:txBody>
      </p:sp>
    </p:spTree>
    <p:extLst>
      <p:ext uri="{BB962C8B-B14F-4D97-AF65-F5344CB8AC3E}">
        <p14:creationId xmlns:p14="http://schemas.microsoft.com/office/powerpoint/2010/main" val="304499852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9542345-ADB9-4DF0-9A14-F88A958C2363}"/>
              </a:ext>
            </a:extLst>
          </p:cNvPr>
          <p:cNvSpPr/>
          <p:nvPr/>
        </p:nvSpPr>
        <p:spPr>
          <a:xfrm>
            <a:off x="0" y="1"/>
            <a:ext cx="12186742"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Follow-up work 2</a:t>
            </a:r>
            <a:endParaRPr lang="zh-CN" altLang="en-US" sz="4000" dirty="0"/>
          </a:p>
        </p:txBody>
      </p:sp>
      <p:sp>
        <p:nvSpPr>
          <p:cNvPr id="6" name="灯片编号占位符 5">
            <a:extLst>
              <a:ext uri="{FF2B5EF4-FFF2-40B4-BE49-F238E27FC236}">
                <a16:creationId xmlns:a16="http://schemas.microsoft.com/office/drawing/2014/main" id="{4EB31797-71B5-4DA9-A7E9-950C5713F8A9}"/>
              </a:ext>
            </a:extLst>
          </p:cNvPr>
          <p:cNvSpPr>
            <a:spLocks noGrp="1"/>
          </p:cNvSpPr>
          <p:nvPr>
            <p:ph type="sldNum" sz="quarter" idx="12"/>
          </p:nvPr>
        </p:nvSpPr>
        <p:spPr/>
        <p:txBody>
          <a:bodyPr/>
          <a:lstStyle/>
          <a:p>
            <a:fld id="{18695799-CFEE-4D78-98B5-50ED60AD5617}" type="slidenum">
              <a:rPr lang="zh-CN" altLang="en-US" smtClean="0"/>
              <a:t>50</a:t>
            </a:fld>
            <a:endParaRPr lang="zh-CN" altLang="en-US"/>
          </a:p>
        </p:txBody>
      </p:sp>
      <p:pic>
        <p:nvPicPr>
          <p:cNvPr id="13" name="图片 12">
            <a:extLst>
              <a:ext uri="{FF2B5EF4-FFF2-40B4-BE49-F238E27FC236}">
                <a16:creationId xmlns:a16="http://schemas.microsoft.com/office/drawing/2014/main" id="{89259525-4EED-402D-8C97-000F2B8BF14A}"/>
              </a:ext>
            </a:extLst>
          </p:cNvPr>
          <p:cNvPicPr>
            <a:picLocks noChangeAspect="1"/>
          </p:cNvPicPr>
          <p:nvPr/>
        </p:nvPicPr>
        <p:blipFill>
          <a:blip r:embed="rId3"/>
          <a:stretch>
            <a:fillRect/>
          </a:stretch>
        </p:blipFill>
        <p:spPr>
          <a:xfrm>
            <a:off x="3746697" y="3978278"/>
            <a:ext cx="4304712" cy="2743199"/>
          </a:xfrm>
          <a:prstGeom prst="rect">
            <a:avLst/>
          </a:prstGeom>
        </p:spPr>
      </p:pic>
      <p:sp>
        <p:nvSpPr>
          <p:cNvPr id="15" name="文本框 14">
            <a:extLst>
              <a:ext uri="{FF2B5EF4-FFF2-40B4-BE49-F238E27FC236}">
                <a16:creationId xmlns:a16="http://schemas.microsoft.com/office/drawing/2014/main" id="{5096905A-3459-42A7-8B51-EDA9BA568AE3}"/>
              </a:ext>
            </a:extLst>
          </p:cNvPr>
          <p:cNvSpPr txBox="1"/>
          <p:nvPr/>
        </p:nvSpPr>
        <p:spPr>
          <a:xfrm>
            <a:off x="2445544" y="1053741"/>
            <a:ext cx="7448932" cy="707886"/>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Neural </a:t>
            </a:r>
            <a:r>
              <a:rPr lang="en-US" altLang="zh-CN" sz="2000" b="1" dirty="0" err="1">
                <a:latin typeface="Times New Roman" panose="02020603050405020304" pitchFamily="18" charset="0"/>
                <a:cs typeface="Times New Roman" panose="02020603050405020304" pitchFamily="18" charset="0"/>
              </a:rPr>
              <a:t>Krylov</a:t>
            </a:r>
            <a:r>
              <a:rPr lang="en-US" altLang="zh-CN" sz="2000" b="1" dirty="0">
                <a:latin typeface="Times New Roman" panose="02020603050405020304" pitchFamily="18" charset="0"/>
                <a:cs typeface="Times New Roman" panose="02020603050405020304" pitchFamily="18" charset="0"/>
              </a:rPr>
              <a:t> Iteration for Accelerating Linear System Solving</a:t>
            </a:r>
          </a:p>
          <a:p>
            <a:pPr algn="ctr"/>
            <a:r>
              <a:rPr lang="en-US" altLang="zh-CN" sz="2000" b="1" dirty="0">
                <a:latin typeface="Times New Roman" panose="02020603050405020304" pitchFamily="18" charset="0"/>
                <a:cs typeface="Times New Roman" panose="02020603050405020304" pitchFamily="18" charset="0"/>
              </a:rPr>
              <a:t>NIPS 2024 spotlight</a:t>
            </a:r>
            <a:endParaRPr lang="zh-CN" altLang="en-US" sz="2000"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EBAB987F-606A-4133-A6CE-21242B652392}"/>
              </a:ext>
            </a:extLst>
          </p:cNvPr>
          <p:cNvPicPr>
            <a:picLocks noChangeAspect="1"/>
          </p:cNvPicPr>
          <p:nvPr/>
        </p:nvPicPr>
        <p:blipFill>
          <a:blip r:embed="rId4"/>
          <a:stretch>
            <a:fillRect/>
          </a:stretch>
        </p:blipFill>
        <p:spPr>
          <a:xfrm>
            <a:off x="2847986" y="1678640"/>
            <a:ext cx="6162665" cy="2565143"/>
          </a:xfrm>
          <a:prstGeom prst="rect">
            <a:avLst/>
          </a:prstGeom>
        </p:spPr>
      </p:pic>
    </p:spTree>
    <p:extLst>
      <p:ext uri="{BB962C8B-B14F-4D97-AF65-F5344CB8AC3E}">
        <p14:creationId xmlns:p14="http://schemas.microsoft.com/office/powerpoint/2010/main" val="166350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7B39-5507-5A12-8BF7-21330B65AC1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DD157A6-56F2-0357-2D8F-D7B9A5BA2204}"/>
              </a:ext>
            </a:extLst>
          </p:cNvPr>
          <p:cNvSpPr/>
          <p:nvPr/>
        </p:nvSpPr>
        <p:spPr>
          <a:xfrm>
            <a:off x="0" y="1"/>
            <a:ext cx="12186742" cy="952500"/>
          </a:xfrm>
          <a:prstGeom prst="rect">
            <a:avLst/>
          </a:prstGeom>
          <a:solidFill>
            <a:srgbClr val="00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FF"/>
                </a:solidFill>
                <a:latin typeface="Arial" panose="020B0604020202020204"/>
                <a:ea typeface="微软雅黑"/>
                <a:cs typeface="+mn-ea"/>
                <a:sym typeface="+mn-lt"/>
              </a:rPr>
              <a:t> Follow-up work 3</a:t>
            </a:r>
            <a:endParaRPr lang="zh-CN" altLang="en-US" sz="4000" dirty="0"/>
          </a:p>
        </p:txBody>
      </p:sp>
      <p:sp>
        <p:nvSpPr>
          <p:cNvPr id="6" name="灯片编号占位符 5">
            <a:extLst>
              <a:ext uri="{FF2B5EF4-FFF2-40B4-BE49-F238E27FC236}">
                <a16:creationId xmlns:a16="http://schemas.microsoft.com/office/drawing/2014/main" id="{54928FB9-F6B4-D64E-AA34-4E81B30828E9}"/>
              </a:ext>
            </a:extLst>
          </p:cNvPr>
          <p:cNvSpPr>
            <a:spLocks noGrp="1"/>
          </p:cNvSpPr>
          <p:nvPr>
            <p:ph type="sldNum" sz="quarter" idx="12"/>
          </p:nvPr>
        </p:nvSpPr>
        <p:spPr/>
        <p:txBody>
          <a:bodyPr/>
          <a:lstStyle/>
          <a:p>
            <a:fld id="{18695799-CFEE-4D78-98B5-50ED60AD5617}" type="slidenum">
              <a:rPr lang="zh-CN" altLang="en-US" smtClean="0"/>
              <a:t>51</a:t>
            </a:fld>
            <a:endParaRPr lang="zh-CN" altLang="en-US"/>
          </a:p>
        </p:txBody>
      </p:sp>
      <p:sp>
        <p:nvSpPr>
          <p:cNvPr id="15" name="文本框 14">
            <a:extLst>
              <a:ext uri="{FF2B5EF4-FFF2-40B4-BE49-F238E27FC236}">
                <a16:creationId xmlns:a16="http://schemas.microsoft.com/office/drawing/2014/main" id="{59B2E6F6-C7FF-7848-7A1B-553A98A763BD}"/>
              </a:ext>
            </a:extLst>
          </p:cNvPr>
          <p:cNvSpPr txBox="1"/>
          <p:nvPr/>
        </p:nvSpPr>
        <p:spPr>
          <a:xfrm>
            <a:off x="1577441" y="1053741"/>
            <a:ext cx="9626851" cy="707886"/>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Accelerating Eigenvalue Dataset Generation via Chebyshev Subspace</a:t>
            </a:r>
          </a:p>
          <a:p>
            <a:pPr algn="ctr"/>
            <a:r>
              <a:rPr lang="en-US" altLang="zh-CN" sz="2000" b="1" dirty="0">
                <a:latin typeface="Times New Roman" panose="02020603050405020304" pitchFamily="18" charset="0"/>
                <a:cs typeface="Times New Roman" panose="02020603050405020304" pitchFamily="18" charset="0"/>
              </a:rPr>
              <a:t>ICLR 2026 </a:t>
            </a:r>
            <a:r>
              <a:rPr lang="zh-CN" altLang="en-US" sz="2000" b="1" dirty="0">
                <a:latin typeface="Times New Roman" panose="02020603050405020304" pitchFamily="18" charset="0"/>
                <a:cs typeface="Times New Roman" panose="02020603050405020304" pitchFamily="18" charset="0"/>
              </a:rPr>
              <a:t>在投</a:t>
            </a:r>
          </a:p>
        </p:txBody>
      </p:sp>
      <p:pic>
        <p:nvPicPr>
          <p:cNvPr id="3" name="图片 2">
            <a:extLst>
              <a:ext uri="{FF2B5EF4-FFF2-40B4-BE49-F238E27FC236}">
                <a16:creationId xmlns:a16="http://schemas.microsoft.com/office/drawing/2014/main" id="{45F429A1-6311-E4F1-DE57-E83E84EE2BA5}"/>
              </a:ext>
            </a:extLst>
          </p:cNvPr>
          <p:cNvPicPr>
            <a:picLocks noChangeAspect="1"/>
          </p:cNvPicPr>
          <p:nvPr/>
        </p:nvPicPr>
        <p:blipFill>
          <a:blip r:embed="rId3"/>
          <a:stretch>
            <a:fillRect/>
          </a:stretch>
        </p:blipFill>
        <p:spPr>
          <a:xfrm>
            <a:off x="-5259" y="1884047"/>
            <a:ext cx="6942585" cy="4088490"/>
          </a:xfrm>
          <a:prstGeom prst="rect">
            <a:avLst/>
          </a:prstGeom>
        </p:spPr>
      </p:pic>
      <p:pic>
        <p:nvPicPr>
          <p:cNvPr id="7" name="图片 6">
            <a:extLst>
              <a:ext uri="{FF2B5EF4-FFF2-40B4-BE49-F238E27FC236}">
                <a16:creationId xmlns:a16="http://schemas.microsoft.com/office/drawing/2014/main" id="{5475F097-6EBF-9BDA-9132-7CFFE7B151E5}"/>
              </a:ext>
            </a:extLst>
          </p:cNvPr>
          <p:cNvPicPr>
            <a:picLocks noChangeAspect="1"/>
          </p:cNvPicPr>
          <p:nvPr/>
        </p:nvPicPr>
        <p:blipFill>
          <a:blip r:embed="rId4"/>
          <a:stretch>
            <a:fillRect/>
          </a:stretch>
        </p:blipFill>
        <p:spPr>
          <a:xfrm>
            <a:off x="6818283" y="2150374"/>
            <a:ext cx="5368459" cy="3626756"/>
          </a:xfrm>
          <a:prstGeom prst="rect">
            <a:avLst/>
          </a:prstGeom>
        </p:spPr>
      </p:pic>
    </p:spTree>
    <p:extLst>
      <p:ext uri="{BB962C8B-B14F-4D97-AF65-F5344CB8AC3E}">
        <p14:creationId xmlns:p14="http://schemas.microsoft.com/office/powerpoint/2010/main" val="938964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699">
        <p:dissolve/>
      </p:transition>
    </mc:Choice>
    <mc:Fallback xmlns="">
      <p:transition spd="med">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9237096"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如何设计更好的强化学习算法？ 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强化学习（</a:t>
            </a:r>
            <a:r>
              <a:rPr kumimoji="0" lang="en-US" altLang="zh-CN"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RL</a:t>
            </a: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）技术已被广泛用于 大语言模型（</a:t>
            </a:r>
            <a:r>
              <a:rPr kumimoji="0" lang="en-US" altLang="zh-CN"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LLM</a:t>
            </a:r>
            <a:r>
              <a:rPr kumimoji="0" lang="zh-CN" altLang="en-US" sz="2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）的微调</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73031"/>
            <a:ext cx="11165903" cy="419973"/>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b="1" dirty="0">
                <a:solidFill>
                  <a:srgbClr val="FFFFFF"/>
                </a:solidFill>
                <a:latin typeface="Helvetica Neue Medium"/>
                <a:ea typeface="Helvetica Neue Medium"/>
                <a:cs typeface="Helvetica Neue Medium"/>
                <a:sym typeface="Helvetica Neue Medium"/>
              </a:rPr>
              <a:t>存在问题：</a:t>
            </a:r>
            <a:r>
              <a:rPr lang="en-US" altLang="zh-CN" b="1" dirty="0">
                <a:solidFill>
                  <a:srgbClr val="FFFFFF"/>
                </a:solidFill>
                <a:latin typeface="Helvetica Neue Medium"/>
                <a:ea typeface="Helvetica Neue Medium"/>
                <a:cs typeface="Helvetica Neue Medium"/>
                <a:sym typeface="Helvetica Neue Medium"/>
              </a:rPr>
              <a:t>1. </a:t>
            </a:r>
            <a:r>
              <a:rPr lang="zh-CN" altLang="en-US" b="1" dirty="0">
                <a:solidFill>
                  <a:srgbClr val="FFFFFF"/>
                </a:solidFill>
                <a:latin typeface="Helvetica Neue Medium"/>
                <a:ea typeface="Helvetica Neue Medium"/>
                <a:cs typeface="Helvetica Neue Medium"/>
                <a:sym typeface="Helvetica Neue Medium"/>
              </a:rPr>
              <a:t>训练现象无法解释 </a:t>
            </a:r>
            <a:r>
              <a:rPr lang="en-US" altLang="zh-CN" b="1" dirty="0">
                <a:solidFill>
                  <a:srgbClr val="FFFFFF"/>
                </a:solidFill>
                <a:latin typeface="Helvetica Neue Medium"/>
                <a:ea typeface="Helvetica Neue Medium"/>
                <a:cs typeface="Helvetica Neue Medium"/>
                <a:sym typeface="Helvetica Neue Medium"/>
              </a:rPr>
              <a:t>2. </a:t>
            </a:r>
            <a:r>
              <a:rPr lang="zh-CN" altLang="en-US" b="1" dirty="0">
                <a:solidFill>
                  <a:srgbClr val="FFFFFF"/>
                </a:solidFill>
                <a:latin typeface="Helvetica Neue Medium"/>
                <a:ea typeface="Helvetica Neue Medium"/>
                <a:cs typeface="Helvetica Neue Medium"/>
                <a:sym typeface="Helvetica Neue Medium"/>
              </a:rPr>
              <a:t>数据质量参差不齐 </a:t>
            </a:r>
            <a:r>
              <a:rPr lang="en-US" altLang="zh-CN" b="1" dirty="0">
                <a:solidFill>
                  <a:srgbClr val="FFFFFF"/>
                </a:solidFill>
                <a:latin typeface="Helvetica Neue Medium"/>
                <a:ea typeface="Helvetica Neue Medium"/>
                <a:cs typeface="Helvetica Neue Medium"/>
                <a:sym typeface="Helvetica Neue Medium"/>
              </a:rPr>
              <a:t>3. </a:t>
            </a:r>
            <a:r>
              <a:rPr lang="zh-CN" altLang="en-US" b="1" dirty="0">
                <a:solidFill>
                  <a:srgbClr val="FFFFFF"/>
                </a:solidFill>
                <a:latin typeface="Helvetica Neue Medium"/>
                <a:ea typeface="Helvetica Neue Medium"/>
                <a:cs typeface="Helvetica Neue Medium"/>
                <a:sym typeface="Helvetica Neue Medium"/>
              </a:rPr>
              <a:t>生成样本训练低效 </a:t>
            </a:r>
            <a:r>
              <a:rPr lang="en-US" altLang="zh-CN" b="1" dirty="0">
                <a:solidFill>
                  <a:srgbClr val="FFFFFF"/>
                </a:solidFill>
                <a:latin typeface="Helvetica Neue Medium"/>
                <a:ea typeface="Helvetica Neue Medium"/>
                <a:cs typeface="Helvetica Neue Medium"/>
                <a:sym typeface="Helvetica Neue Medium"/>
              </a:rPr>
              <a:t>4. </a:t>
            </a:r>
            <a:r>
              <a:rPr lang="zh-CN" altLang="en-US" b="1" dirty="0">
                <a:solidFill>
                  <a:srgbClr val="FFFFFF"/>
                </a:solidFill>
                <a:latin typeface="Helvetica Neue Medium"/>
                <a:ea typeface="Helvetica Neue Medium"/>
                <a:cs typeface="Helvetica Neue Medium"/>
                <a:sym typeface="Helvetica Neue Medium"/>
              </a:rPr>
              <a:t>多样性和正确性难以平衡</a:t>
            </a:r>
            <a:endParaRPr kumimoji="0" lang="zh-CN" altLang="en-US"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9" name="图片 8">
            <a:extLst>
              <a:ext uri="{FF2B5EF4-FFF2-40B4-BE49-F238E27FC236}">
                <a16:creationId xmlns:a16="http://schemas.microsoft.com/office/drawing/2014/main" id="{D02CAE89-10A5-4B92-9D89-A79BB5B57A23}"/>
              </a:ext>
            </a:extLst>
          </p:cNvPr>
          <p:cNvPicPr>
            <a:picLocks noChangeAspect="1"/>
          </p:cNvPicPr>
          <p:nvPr/>
        </p:nvPicPr>
        <p:blipFill>
          <a:blip r:embed="rId3"/>
          <a:stretch>
            <a:fillRect/>
          </a:stretch>
        </p:blipFill>
        <p:spPr>
          <a:xfrm>
            <a:off x="457348" y="1875179"/>
            <a:ext cx="4912066" cy="2432769"/>
          </a:xfrm>
          <a:prstGeom prst="rect">
            <a:avLst/>
          </a:prstGeom>
        </p:spPr>
      </p:pic>
      <p:pic>
        <p:nvPicPr>
          <p:cNvPr id="12" name="图片 11">
            <a:extLst>
              <a:ext uri="{FF2B5EF4-FFF2-40B4-BE49-F238E27FC236}">
                <a16:creationId xmlns:a16="http://schemas.microsoft.com/office/drawing/2014/main" id="{11F6D4C1-7C1F-47B5-A441-06BC60A64545}"/>
              </a:ext>
            </a:extLst>
          </p:cNvPr>
          <p:cNvPicPr>
            <a:picLocks noChangeAspect="1"/>
          </p:cNvPicPr>
          <p:nvPr/>
        </p:nvPicPr>
        <p:blipFill>
          <a:blip r:embed="rId4"/>
          <a:stretch>
            <a:fillRect/>
          </a:stretch>
        </p:blipFill>
        <p:spPr>
          <a:xfrm>
            <a:off x="6240080" y="1875179"/>
            <a:ext cx="5192760" cy="2340216"/>
          </a:xfrm>
          <a:prstGeom prst="rect">
            <a:avLst/>
          </a:prstGeom>
        </p:spPr>
      </p:pic>
      <p:sp>
        <p:nvSpPr>
          <p:cNvPr id="13" name="内容区域">
            <a:extLst>
              <a:ext uri="{FF2B5EF4-FFF2-40B4-BE49-F238E27FC236}">
                <a16:creationId xmlns:a16="http://schemas.microsoft.com/office/drawing/2014/main" id="{3959CC52-099F-4CE2-9781-16EA0779F683}"/>
              </a:ext>
            </a:extLst>
          </p:cNvPr>
          <p:cNvSpPr/>
          <p:nvPr/>
        </p:nvSpPr>
        <p:spPr>
          <a:xfrm>
            <a:off x="545231" y="4352633"/>
            <a:ext cx="11029595" cy="1321191"/>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背景问题</a:t>
            </a:r>
            <a:r>
              <a:rPr lang="zh-CN" altLang="en-US" sz="1400" dirty="0"/>
              <a:t>：只靠海量数据预训练出来的</a:t>
            </a:r>
            <a:r>
              <a:rPr lang="en-US" altLang="zh-CN" sz="1400" dirty="0"/>
              <a:t>LLM</a:t>
            </a:r>
            <a:r>
              <a:rPr lang="zh-CN" altLang="en-US" sz="1400" dirty="0"/>
              <a:t>，知道怎么“说话”，但不知道怎么“说好话”。它不理解什么是高质量、无害、有帮助的回答。</a:t>
            </a:r>
            <a:endParaRPr lang="en-US" altLang="zh-CN" sz="1400" dirty="0"/>
          </a:p>
          <a:p>
            <a:pPr marL="285750" lvl="0" indent="-285750">
              <a:lnSpc>
                <a:spcPct val="150000"/>
              </a:lnSpc>
              <a:buFont typeface="Wingdings" panose="05000000000000000000" pitchFamily="2" charset="2"/>
              <a:buChar char="l"/>
              <a:defRPr/>
            </a:pPr>
            <a:r>
              <a:rPr lang="en-US" altLang="zh-CN" sz="1400" b="1" dirty="0"/>
              <a:t>RL</a:t>
            </a:r>
            <a:r>
              <a:rPr lang="zh-CN" altLang="en-US" sz="1400" b="1" dirty="0"/>
              <a:t>微调</a:t>
            </a:r>
            <a:r>
              <a:rPr lang="zh-CN" altLang="en-US" sz="1400" dirty="0"/>
              <a:t>：让原始的</a:t>
            </a:r>
            <a:r>
              <a:rPr lang="en-US" altLang="zh-CN" sz="1400" dirty="0"/>
              <a:t>LLM</a:t>
            </a:r>
            <a:r>
              <a:rPr lang="zh-CN" altLang="en-US" sz="1400" dirty="0"/>
              <a:t>不断生成新答案，利用“正确性奖励”、“格式奖励”等作为“模拟导师”来实时打分。</a:t>
            </a:r>
            <a:r>
              <a:rPr lang="en-US" altLang="zh-CN" sz="1400" dirty="0"/>
              <a:t>LLM</a:t>
            </a:r>
            <a:r>
              <a:rPr lang="zh-CN" altLang="en-US" sz="1400" dirty="0"/>
              <a:t>的目标就是通过调整自己，让自己说的话能从这位“导师”这里拿到更高的分数。</a:t>
            </a:r>
            <a:r>
              <a:rPr lang="zh-CN" altLang="en-US" sz="1400" b="1" dirty="0"/>
              <a:t>通过这个“试错</a:t>
            </a:r>
            <a:r>
              <a:rPr lang="en-US" altLang="zh-CN" sz="1400" b="1" dirty="0"/>
              <a:t>-</a:t>
            </a:r>
            <a:r>
              <a:rPr lang="zh-CN" altLang="en-US" sz="1400" b="1" dirty="0"/>
              <a:t>反馈</a:t>
            </a:r>
            <a:r>
              <a:rPr lang="en-US" altLang="zh-CN" sz="1400" b="1" dirty="0"/>
              <a:t>-</a:t>
            </a:r>
            <a:r>
              <a:rPr lang="zh-CN" altLang="en-US" sz="1400" b="1" dirty="0"/>
              <a:t>优化”的过程，</a:t>
            </a:r>
            <a:r>
              <a:rPr lang="en-US" altLang="zh-CN" sz="1400" b="1" dirty="0"/>
              <a:t>LLM</a:t>
            </a:r>
            <a:r>
              <a:rPr lang="zh-CN" altLang="en-US" sz="1400" b="1" dirty="0"/>
              <a:t>就逐渐“对齐”了人类的价值观和偏好。</a:t>
            </a:r>
            <a:endParaRPr lang="en-US" altLang="zh-CN" sz="1400" b="1" dirty="0"/>
          </a:p>
        </p:txBody>
      </p:sp>
    </p:spTree>
    <p:extLst>
      <p:ext uri="{BB962C8B-B14F-4D97-AF65-F5344CB8AC3E}">
        <p14:creationId xmlns:p14="http://schemas.microsoft.com/office/powerpoint/2010/main" val="23038933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rPr>
              <a:t>解决</a:t>
            </a:r>
            <a:r>
              <a:rPr lang="zh-CN" altLang="en-US" sz="3200" b="1" kern="1200" dirty="0">
                <a:solidFill>
                  <a:srgbClr val="0060FF"/>
                </a:solidFill>
                <a:latin typeface="腾讯体 W7" panose="020C08030202040F0204" pitchFamily="34" charset="-122"/>
                <a:ea typeface="腾讯体 W7" panose="020C08030202040F0204" pitchFamily="34" charset="-122"/>
              </a:rPr>
              <a:t>思路</a:t>
            </a: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61" name="文本框 60">
            <a:extLst>
              <a:ext uri="{FF2B5EF4-FFF2-40B4-BE49-F238E27FC236}">
                <a16:creationId xmlns:a16="http://schemas.microsoft.com/office/drawing/2014/main" id="{162B7D7D-4006-4C32-B572-9E473AF54C2E}"/>
              </a:ext>
            </a:extLst>
          </p:cNvPr>
          <p:cNvSpPr txBox="1"/>
          <p:nvPr/>
        </p:nvSpPr>
        <p:spPr>
          <a:xfrm flipH="1">
            <a:off x="758844" y="2395758"/>
            <a:ext cx="387306" cy="1323439"/>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rPr>
              <a:t>研究思路</a:t>
            </a:r>
          </a:p>
        </p:txBody>
      </p:sp>
      <p:grpSp>
        <p:nvGrpSpPr>
          <p:cNvPr id="63" name="组合 62">
            <a:extLst>
              <a:ext uri="{FF2B5EF4-FFF2-40B4-BE49-F238E27FC236}">
                <a16:creationId xmlns:a16="http://schemas.microsoft.com/office/drawing/2014/main" id="{A6B09688-6603-4D94-B1FD-6254E78B2B53}"/>
              </a:ext>
            </a:extLst>
          </p:cNvPr>
          <p:cNvGrpSpPr/>
          <p:nvPr/>
        </p:nvGrpSpPr>
        <p:grpSpPr>
          <a:xfrm>
            <a:off x="701039" y="6166732"/>
            <a:ext cx="10538461" cy="636887"/>
            <a:chOff x="-525352" y="5807203"/>
            <a:chExt cx="12363684" cy="977046"/>
          </a:xfrm>
        </p:grpSpPr>
        <p:grpSp>
          <p:nvGrpSpPr>
            <p:cNvPr id="64" name="组合 63">
              <a:extLst>
                <a:ext uri="{FF2B5EF4-FFF2-40B4-BE49-F238E27FC236}">
                  <a16:creationId xmlns:a16="http://schemas.microsoft.com/office/drawing/2014/main" id="{C3BF5539-9C80-4A39-937B-C0F143B651D4}"/>
                </a:ext>
              </a:extLst>
            </p:cNvPr>
            <p:cNvGrpSpPr/>
            <p:nvPr/>
          </p:nvGrpSpPr>
          <p:grpSpPr>
            <a:xfrm>
              <a:off x="-525352" y="5941738"/>
              <a:ext cx="6192182" cy="726500"/>
              <a:chOff x="-644124" y="1560552"/>
              <a:chExt cx="6192182" cy="726500"/>
            </a:xfrm>
          </p:grpSpPr>
          <p:sp>
            <p:nvSpPr>
              <p:cNvPr id="66" name="文本框 65">
                <a:extLst>
                  <a:ext uri="{FF2B5EF4-FFF2-40B4-BE49-F238E27FC236}">
                    <a16:creationId xmlns:a16="http://schemas.microsoft.com/office/drawing/2014/main" id="{7BF28DE5-9CA9-4216-BF1E-4482A88A62B7}"/>
                  </a:ext>
                </a:extLst>
              </p:cNvPr>
              <p:cNvSpPr txBox="1"/>
              <p:nvPr/>
            </p:nvSpPr>
            <p:spPr>
              <a:xfrm>
                <a:off x="-644124" y="1626471"/>
                <a:ext cx="1411043" cy="406393"/>
              </a:xfrm>
              <a:prstGeom prst="rect">
                <a:avLst/>
              </a:prstGeom>
              <a:noFill/>
            </p:spPr>
            <p:txBody>
              <a:bodyPr wrap="none" rtlCol="0">
                <a:spAutoFit/>
              </a:bodyPr>
              <a:lstStyle/>
              <a:p>
                <a:r>
                  <a:rPr lang="zh-CN" altLang="en-US" sz="2000" b="1" dirty="0">
                    <a:latin typeface="楷体" panose="02010609060101010101" pitchFamily="49" charset="-122"/>
                    <a:ea typeface="楷体" panose="02010609060101010101" pitchFamily="49" charset="-122"/>
                  </a:rPr>
                  <a:t>现有问题</a:t>
                </a:r>
              </a:p>
            </p:txBody>
          </p:sp>
          <p:sp>
            <p:nvSpPr>
              <p:cNvPr id="67" name="矩形 66">
                <a:extLst>
                  <a:ext uri="{FF2B5EF4-FFF2-40B4-BE49-F238E27FC236}">
                    <a16:creationId xmlns:a16="http://schemas.microsoft.com/office/drawing/2014/main" id="{1CCC3A9F-1245-4230-818F-9517EB1CEDF5}"/>
                  </a:ext>
                </a:extLst>
              </p:cNvPr>
              <p:cNvSpPr/>
              <p:nvPr/>
            </p:nvSpPr>
            <p:spPr>
              <a:xfrm>
                <a:off x="3613843" y="1560552"/>
                <a:ext cx="1934215" cy="726500"/>
              </a:xfrm>
              <a:prstGeom prst="rect">
                <a:avLst/>
              </a:prstGeom>
              <a:solidFill>
                <a:schemeClr val="bg1">
                  <a:lumMod val="60000"/>
                  <a:lumOff val="40000"/>
                  <a:alpha val="66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FFFFF"/>
                    </a:solidFill>
                  </a:rPr>
                  <a:t>数据质量参差不齐</a:t>
                </a:r>
              </a:p>
            </p:txBody>
          </p:sp>
        </p:grpSp>
        <p:sp>
          <p:nvSpPr>
            <p:cNvPr id="65" name="矩形: 圆角 64">
              <a:extLst>
                <a:ext uri="{FF2B5EF4-FFF2-40B4-BE49-F238E27FC236}">
                  <a16:creationId xmlns:a16="http://schemas.microsoft.com/office/drawing/2014/main" id="{F9278156-03CF-4F45-9CA2-6481D7CB46FF}"/>
                </a:ext>
              </a:extLst>
            </p:cNvPr>
            <p:cNvSpPr/>
            <p:nvPr/>
          </p:nvSpPr>
          <p:spPr>
            <a:xfrm>
              <a:off x="-525352" y="5807203"/>
              <a:ext cx="12363684" cy="977046"/>
            </a:xfrm>
            <a:prstGeom prst="round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箭头: 上 67">
            <a:extLst>
              <a:ext uri="{FF2B5EF4-FFF2-40B4-BE49-F238E27FC236}">
                <a16:creationId xmlns:a16="http://schemas.microsoft.com/office/drawing/2014/main" id="{DCFFF267-C38B-4EF3-9A66-E898312DE8FB}"/>
              </a:ext>
            </a:extLst>
          </p:cNvPr>
          <p:cNvSpPr/>
          <p:nvPr/>
        </p:nvSpPr>
        <p:spPr>
          <a:xfrm>
            <a:off x="5881568" y="1746812"/>
            <a:ext cx="624299" cy="279746"/>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77F654C0-784F-460F-BF8C-645F6D884208}"/>
              </a:ext>
            </a:extLst>
          </p:cNvPr>
          <p:cNvSpPr/>
          <p:nvPr/>
        </p:nvSpPr>
        <p:spPr>
          <a:xfrm>
            <a:off x="701039" y="2081178"/>
            <a:ext cx="10538461" cy="2102000"/>
          </a:xfrm>
          <a:prstGeom prst="roundRect">
            <a:avLst/>
          </a:prstGeom>
          <a:noFill/>
          <a:ln w="38100">
            <a:solidFill>
              <a:schemeClr val="accent5">
                <a:lumMod val="60000"/>
                <a:lumOff val="40000"/>
              </a:schemeClr>
            </a:solidFill>
            <a:prstDash val="sysDash"/>
            <a:extLst>
              <a:ext uri="{C807C97D-BFC1-408E-A445-0C87EB9F89A2}">
                <ask:lineSketchStyleProps xmlns:ask="http://schemas.microsoft.com/office/drawing/2018/sketchyshapes" sd="1219033472">
                  <a:custGeom>
                    <a:avLst/>
                    <a:gdLst>
                      <a:gd name="connsiteX0" fmla="*/ 0 w 9519648"/>
                      <a:gd name="connsiteY0" fmla="*/ 599797 h 3598710"/>
                      <a:gd name="connsiteX1" fmla="*/ 599797 w 9519648"/>
                      <a:gd name="connsiteY1" fmla="*/ 0 h 3598710"/>
                      <a:gd name="connsiteX2" fmla="*/ 1360488 w 9519648"/>
                      <a:gd name="connsiteY2" fmla="*/ 0 h 3598710"/>
                      <a:gd name="connsiteX3" fmla="*/ 1871577 w 9519648"/>
                      <a:gd name="connsiteY3" fmla="*/ 0 h 3598710"/>
                      <a:gd name="connsiteX4" fmla="*/ 2299465 w 9519648"/>
                      <a:gd name="connsiteY4" fmla="*/ 0 h 3598710"/>
                      <a:gd name="connsiteX5" fmla="*/ 2976955 w 9519648"/>
                      <a:gd name="connsiteY5" fmla="*/ 0 h 3598710"/>
                      <a:gd name="connsiteX6" fmla="*/ 3488044 w 9519648"/>
                      <a:gd name="connsiteY6" fmla="*/ 0 h 3598710"/>
                      <a:gd name="connsiteX7" fmla="*/ 4248735 w 9519648"/>
                      <a:gd name="connsiteY7" fmla="*/ 0 h 3598710"/>
                      <a:gd name="connsiteX8" fmla="*/ 4676623 w 9519648"/>
                      <a:gd name="connsiteY8" fmla="*/ 0 h 3598710"/>
                      <a:gd name="connsiteX9" fmla="*/ 5437314 w 9519648"/>
                      <a:gd name="connsiteY9" fmla="*/ 0 h 3598710"/>
                      <a:gd name="connsiteX10" fmla="*/ 5782002 w 9519648"/>
                      <a:gd name="connsiteY10" fmla="*/ 0 h 3598710"/>
                      <a:gd name="connsiteX11" fmla="*/ 6376292 w 9519648"/>
                      <a:gd name="connsiteY11" fmla="*/ 0 h 3598710"/>
                      <a:gd name="connsiteX12" fmla="*/ 6970581 w 9519648"/>
                      <a:gd name="connsiteY12" fmla="*/ 0 h 3598710"/>
                      <a:gd name="connsiteX13" fmla="*/ 7481670 w 9519648"/>
                      <a:gd name="connsiteY13" fmla="*/ 0 h 3598710"/>
                      <a:gd name="connsiteX14" fmla="*/ 8242361 w 9519648"/>
                      <a:gd name="connsiteY14" fmla="*/ 0 h 3598710"/>
                      <a:gd name="connsiteX15" fmla="*/ 8919851 w 9519648"/>
                      <a:gd name="connsiteY15" fmla="*/ 0 h 3598710"/>
                      <a:gd name="connsiteX16" fmla="*/ 9519648 w 9519648"/>
                      <a:gd name="connsiteY16" fmla="*/ 599797 h 3598710"/>
                      <a:gd name="connsiteX17" fmla="*/ 9519648 w 9519648"/>
                      <a:gd name="connsiteY17" fmla="*/ 1223567 h 3598710"/>
                      <a:gd name="connsiteX18" fmla="*/ 9519648 w 9519648"/>
                      <a:gd name="connsiteY18" fmla="*/ 1823346 h 3598710"/>
                      <a:gd name="connsiteX19" fmla="*/ 9519648 w 9519648"/>
                      <a:gd name="connsiteY19" fmla="*/ 2351152 h 3598710"/>
                      <a:gd name="connsiteX20" fmla="*/ 9519648 w 9519648"/>
                      <a:gd name="connsiteY20" fmla="*/ 2998913 h 3598710"/>
                      <a:gd name="connsiteX21" fmla="*/ 8919851 w 9519648"/>
                      <a:gd name="connsiteY21" fmla="*/ 3598710 h 3598710"/>
                      <a:gd name="connsiteX22" fmla="*/ 8408762 w 9519648"/>
                      <a:gd name="connsiteY22" fmla="*/ 3598710 h 3598710"/>
                      <a:gd name="connsiteX23" fmla="*/ 7814472 w 9519648"/>
                      <a:gd name="connsiteY23" fmla="*/ 3598710 h 3598710"/>
                      <a:gd name="connsiteX24" fmla="*/ 7469784 w 9519648"/>
                      <a:gd name="connsiteY24" fmla="*/ 3598710 h 3598710"/>
                      <a:gd name="connsiteX25" fmla="*/ 7125096 w 9519648"/>
                      <a:gd name="connsiteY25" fmla="*/ 3598710 h 3598710"/>
                      <a:gd name="connsiteX26" fmla="*/ 6530807 w 9519648"/>
                      <a:gd name="connsiteY26" fmla="*/ 3598710 h 3598710"/>
                      <a:gd name="connsiteX27" fmla="*/ 6102918 w 9519648"/>
                      <a:gd name="connsiteY27" fmla="*/ 3598710 h 3598710"/>
                      <a:gd name="connsiteX28" fmla="*/ 5425428 w 9519648"/>
                      <a:gd name="connsiteY28" fmla="*/ 3598710 h 3598710"/>
                      <a:gd name="connsiteX29" fmla="*/ 4997540 w 9519648"/>
                      <a:gd name="connsiteY29" fmla="*/ 3598710 h 3598710"/>
                      <a:gd name="connsiteX30" fmla="*/ 4320050 w 9519648"/>
                      <a:gd name="connsiteY30" fmla="*/ 3598710 h 3598710"/>
                      <a:gd name="connsiteX31" fmla="*/ 3975362 w 9519648"/>
                      <a:gd name="connsiteY31" fmla="*/ 3598710 h 3598710"/>
                      <a:gd name="connsiteX32" fmla="*/ 3297872 w 9519648"/>
                      <a:gd name="connsiteY32" fmla="*/ 3598710 h 3598710"/>
                      <a:gd name="connsiteX33" fmla="*/ 2869983 w 9519648"/>
                      <a:gd name="connsiteY33" fmla="*/ 3598710 h 3598710"/>
                      <a:gd name="connsiteX34" fmla="*/ 2525295 w 9519648"/>
                      <a:gd name="connsiteY34" fmla="*/ 3598710 h 3598710"/>
                      <a:gd name="connsiteX35" fmla="*/ 2097407 w 9519648"/>
                      <a:gd name="connsiteY35" fmla="*/ 3598710 h 3598710"/>
                      <a:gd name="connsiteX36" fmla="*/ 1419917 w 9519648"/>
                      <a:gd name="connsiteY36" fmla="*/ 3598710 h 3598710"/>
                      <a:gd name="connsiteX37" fmla="*/ 599797 w 9519648"/>
                      <a:gd name="connsiteY37" fmla="*/ 3598710 h 3598710"/>
                      <a:gd name="connsiteX38" fmla="*/ 0 w 9519648"/>
                      <a:gd name="connsiteY38" fmla="*/ 2998913 h 3598710"/>
                      <a:gd name="connsiteX39" fmla="*/ 0 w 9519648"/>
                      <a:gd name="connsiteY39" fmla="*/ 2399134 h 3598710"/>
                      <a:gd name="connsiteX40" fmla="*/ 0 w 9519648"/>
                      <a:gd name="connsiteY40" fmla="*/ 1799355 h 3598710"/>
                      <a:gd name="connsiteX41" fmla="*/ 0 w 9519648"/>
                      <a:gd name="connsiteY41" fmla="*/ 1247558 h 3598710"/>
                      <a:gd name="connsiteX42" fmla="*/ 0 w 9519648"/>
                      <a:gd name="connsiteY42" fmla="*/ 599797 h 359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19648" h="3598710" extrusionOk="0">
                        <a:moveTo>
                          <a:pt x="0" y="599797"/>
                        </a:moveTo>
                        <a:cubicBezTo>
                          <a:pt x="-61031" y="230893"/>
                          <a:pt x="241701" y="10073"/>
                          <a:pt x="599797" y="0"/>
                        </a:cubicBezTo>
                        <a:cubicBezTo>
                          <a:pt x="837903" y="-63330"/>
                          <a:pt x="1040699" y="55683"/>
                          <a:pt x="1360488" y="0"/>
                        </a:cubicBezTo>
                        <a:cubicBezTo>
                          <a:pt x="1680277" y="-55683"/>
                          <a:pt x="1747848" y="44738"/>
                          <a:pt x="1871577" y="0"/>
                        </a:cubicBezTo>
                        <a:cubicBezTo>
                          <a:pt x="1995306" y="-44738"/>
                          <a:pt x="2120840" y="4041"/>
                          <a:pt x="2299465" y="0"/>
                        </a:cubicBezTo>
                        <a:cubicBezTo>
                          <a:pt x="2478090" y="-4041"/>
                          <a:pt x="2704531" y="62253"/>
                          <a:pt x="2976955" y="0"/>
                        </a:cubicBezTo>
                        <a:cubicBezTo>
                          <a:pt x="3249379" y="-62253"/>
                          <a:pt x="3301914" y="53931"/>
                          <a:pt x="3488044" y="0"/>
                        </a:cubicBezTo>
                        <a:cubicBezTo>
                          <a:pt x="3674174" y="-53931"/>
                          <a:pt x="3969557" y="89954"/>
                          <a:pt x="4248735" y="0"/>
                        </a:cubicBezTo>
                        <a:cubicBezTo>
                          <a:pt x="4527913" y="-89954"/>
                          <a:pt x="4514364" y="6956"/>
                          <a:pt x="4676623" y="0"/>
                        </a:cubicBezTo>
                        <a:cubicBezTo>
                          <a:pt x="4838882" y="-6956"/>
                          <a:pt x="5227843" y="71367"/>
                          <a:pt x="5437314" y="0"/>
                        </a:cubicBezTo>
                        <a:cubicBezTo>
                          <a:pt x="5646785" y="-71367"/>
                          <a:pt x="5627390" y="25345"/>
                          <a:pt x="5782002" y="0"/>
                        </a:cubicBezTo>
                        <a:cubicBezTo>
                          <a:pt x="5936614" y="-25345"/>
                          <a:pt x="6198912" y="52842"/>
                          <a:pt x="6376292" y="0"/>
                        </a:cubicBezTo>
                        <a:cubicBezTo>
                          <a:pt x="6553672" y="-52842"/>
                          <a:pt x="6786971" y="11377"/>
                          <a:pt x="6970581" y="0"/>
                        </a:cubicBezTo>
                        <a:cubicBezTo>
                          <a:pt x="7154191" y="-11377"/>
                          <a:pt x="7276700" y="37670"/>
                          <a:pt x="7481670" y="0"/>
                        </a:cubicBezTo>
                        <a:cubicBezTo>
                          <a:pt x="7686640" y="-37670"/>
                          <a:pt x="8072199" y="3348"/>
                          <a:pt x="8242361" y="0"/>
                        </a:cubicBezTo>
                        <a:cubicBezTo>
                          <a:pt x="8412523" y="-3348"/>
                          <a:pt x="8615005" y="42378"/>
                          <a:pt x="8919851" y="0"/>
                        </a:cubicBezTo>
                        <a:cubicBezTo>
                          <a:pt x="9214487" y="6014"/>
                          <a:pt x="9509665" y="261650"/>
                          <a:pt x="9519648" y="599797"/>
                        </a:cubicBezTo>
                        <a:cubicBezTo>
                          <a:pt x="9551624" y="813906"/>
                          <a:pt x="9517308" y="1056986"/>
                          <a:pt x="9519648" y="1223567"/>
                        </a:cubicBezTo>
                        <a:cubicBezTo>
                          <a:pt x="9521988" y="1390148"/>
                          <a:pt x="9497823" y="1657027"/>
                          <a:pt x="9519648" y="1823346"/>
                        </a:cubicBezTo>
                        <a:cubicBezTo>
                          <a:pt x="9541473" y="1989665"/>
                          <a:pt x="9504327" y="2143575"/>
                          <a:pt x="9519648" y="2351152"/>
                        </a:cubicBezTo>
                        <a:cubicBezTo>
                          <a:pt x="9534969" y="2558729"/>
                          <a:pt x="9470871" y="2812753"/>
                          <a:pt x="9519648" y="2998913"/>
                        </a:cubicBezTo>
                        <a:cubicBezTo>
                          <a:pt x="9570535" y="3299987"/>
                          <a:pt x="9216753" y="3653253"/>
                          <a:pt x="8919851" y="3598710"/>
                        </a:cubicBezTo>
                        <a:cubicBezTo>
                          <a:pt x="8684139" y="3650245"/>
                          <a:pt x="8614107" y="3546405"/>
                          <a:pt x="8408762" y="3598710"/>
                        </a:cubicBezTo>
                        <a:cubicBezTo>
                          <a:pt x="8203417" y="3651015"/>
                          <a:pt x="7966189" y="3595456"/>
                          <a:pt x="7814472" y="3598710"/>
                        </a:cubicBezTo>
                        <a:cubicBezTo>
                          <a:pt x="7662755" y="3601964"/>
                          <a:pt x="7546845" y="3586388"/>
                          <a:pt x="7469784" y="3598710"/>
                        </a:cubicBezTo>
                        <a:cubicBezTo>
                          <a:pt x="7392723" y="3611032"/>
                          <a:pt x="7262543" y="3559529"/>
                          <a:pt x="7125096" y="3598710"/>
                        </a:cubicBezTo>
                        <a:cubicBezTo>
                          <a:pt x="6987649" y="3637891"/>
                          <a:pt x="6678453" y="3578983"/>
                          <a:pt x="6530807" y="3598710"/>
                        </a:cubicBezTo>
                        <a:cubicBezTo>
                          <a:pt x="6383161" y="3618437"/>
                          <a:pt x="6264295" y="3548528"/>
                          <a:pt x="6102918" y="3598710"/>
                        </a:cubicBezTo>
                        <a:cubicBezTo>
                          <a:pt x="5941541" y="3648892"/>
                          <a:pt x="5593345" y="3542006"/>
                          <a:pt x="5425428" y="3598710"/>
                        </a:cubicBezTo>
                        <a:cubicBezTo>
                          <a:pt x="5257511" y="3655414"/>
                          <a:pt x="5128723" y="3582103"/>
                          <a:pt x="4997540" y="3598710"/>
                        </a:cubicBezTo>
                        <a:cubicBezTo>
                          <a:pt x="4866357" y="3615317"/>
                          <a:pt x="4521028" y="3562865"/>
                          <a:pt x="4320050" y="3598710"/>
                        </a:cubicBezTo>
                        <a:cubicBezTo>
                          <a:pt x="4119072" y="3634555"/>
                          <a:pt x="4109193" y="3594823"/>
                          <a:pt x="3975362" y="3598710"/>
                        </a:cubicBezTo>
                        <a:cubicBezTo>
                          <a:pt x="3841531" y="3602597"/>
                          <a:pt x="3602209" y="3564190"/>
                          <a:pt x="3297872" y="3598710"/>
                        </a:cubicBezTo>
                        <a:cubicBezTo>
                          <a:pt x="2993535" y="3633230"/>
                          <a:pt x="2985887" y="3596647"/>
                          <a:pt x="2869983" y="3598710"/>
                        </a:cubicBezTo>
                        <a:cubicBezTo>
                          <a:pt x="2754079" y="3600773"/>
                          <a:pt x="2605621" y="3591882"/>
                          <a:pt x="2525295" y="3598710"/>
                        </a:cubicBezTo>
                        <a:cubicBezTo>
                          <a:pt x="2444969" y="3605538"/>
                          <a:pt x="2266847" y="3560222"/>
                          <a:pt x="2097407" y="3598710"/>
                        </a:cubicBezTo>
                        <a:cubicBezTo>
                          <a:pt x="1927967" y="3637198"/>
                          <a:pt x="1618647" y="3519717"/>
                          <a:pt x="1419917" y="3598710"/>
                        </a:cubicBezTo>
                        <a:cubicBezTo>
                          <a:pt x="1221187" y="3677703"/>
                          <a:pt x="835045" y="3550633"/>
                          <a:pt x="599797" y="3598710"/>
                        </a:cubicBezTo>
                        <a:cubicBezTo>
                          <a:pt x="341586" y="3601032"/>
                          <a:pt x="12981" y="3343622"/>
                          <a:pt x="0" y="2998913"/>
                        </a:cubicBezTo>
                        <a:cubicBezTo>
                          <a:pt x="-16769" y="2770841"/>
                          <a:pt x="34955" y="2623894"/>
                          <a:pt x="0" y="2399134"/>
                        </a:cubicBezTo>
                        <a:cubicBezTo>
                          <a:pt x="-34955" y="2174374"/>
                          <a:pt x="18021" y="1977039"/>
                          <a:pt x="0" y="1799355"/>
                        </a:cubicBezTo>
                        <a:cubicBezTo>
                          <a:pt x="-18021" y="1621671"/>
                          <a:pt x="41887" y="1441706"/>
                          <a:pt x="0" y="1247558"/>
                        </a:cubicBezTo>
                        <a:cubicBezTo>
                          <a:pt x="-41887" y="1053410"/>
                          <a:pt x="9717" y="851345"/>
                          <a:pt x="0" y="5997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a:extLst>
              <a:ext uri="{FF2B5EF4-FFF2-40B4-BE49-F238E27FC236}">
                <a16:creationId xmlns:a16="http://schemas.microsoft.com/office/drawing/2014/main" id="{6B0F8ED9-332C-4BCD-985E-BAB7B128B95E}"/>
              </a:ext>
            </a:extLst>
          </p:cNvPr>
          <p:cNvSpPr/>
          <p:nvPr/>
        </p:nvSpPr>
        <p:spPr>
          <a:xfrm>
            <a:off x="1321253" y="2444891"/>
            <a:ext cx="2839557" cy="1578709"/>
          </a:xfrm>
          <a:prstGeom prst="roundRect">
            <a:avLst/>
          </a:prstGeom>
          <a:solidFill>
            <a:srgbClr val="FBE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矩形 70">
            <a:extLst>
              <a:ext uri="{FF2B5EF4-FFF2-40B4-BE49-F238E27FC236}">
                <a16:creationId xmlns:a16="http://schemas.microsoft.com/office/drawing/2014/main" id="{672EB8C6-C537-40E4-89A3-6E9424BA8CC0}"/>
              </a:ext>
            </a:extLst>
          </p:cNvPr>
          <p:cNvSpPr/>
          <p:nvPr/>
        </p:nvSpPr>
        <p:spPr>
          <a:xfrm>
            <a:off x="1502111" y="2495557"/>
            <a:ext cx="2477837" cy="366728"/>
          </a:xfrm>
          <a:prstGeom prst="rect">
            <a:avLst/>
          </a:prstGeom>
          <a:solidFill>
            <a:srgbClr val="EBF0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基于训练难度的课程学习算法</a:t>
            </a:r>
          </a:p>
        </p:txBody>
      </p:sp>
      <p:sp>
        <p:nvSpPr>
          <p:cNvPr id="72" name="箭头: 上 71">
            <a:extLst>
              <a:ext uri="{FF2B5EF4-FFF2-40B4-BE49-F238E27FC236}">
                <a16:creationId xmlns:a16="http://schemas.microsoft.com/office/drawing/2014/main" id="{CB65508C-D94F-477A-9245-16A0A3DB1E62}"/>
              </a:ext>
            </a:extLst>
          </p:cNvPr>
          <p:cNvSpPr/>
          <p:nvPr/>
        </p:nvSpPr>
        <p:spPr>
          <a:xfrm>
            <a:off x="5881569" y="5836595"/>
            <a:ext cx="624299" cy="279746"/>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a:extLst>
              <a:ext uri="{FF2B5EF4-FFF2-40B4-BE49-F238E27FC236}">
                <a16:creationId xmlns:a16="http://schemas.microsoft.com/office/drawing/2014/main" id="{5F4C13E1-506C-41E6-90F9-45C944BDC503}"/>
              </a:ext>
            </a:extLst>
          </p:cNvPr>
          <p:cNvSpPr txBox="1"/>
          <p:nvPr/>
        </p:nvSpPr>
        <p:spPr>
          <a:xfrm>
            <a:off x="1726735" y="2105882"/>
            <a:ext cx="2144555" cy="369332"/>
          </a:xfrm>
          <a:prstGeom prst="rect">
            <a:avLst/>
          </a:prstGeom>
          <a:noFill/>
        </p:spPr>
        <p:txBody>
          <a:bodyPr wrap="square" rtlCol="0">
            <a:spAutoFit/>
          </a:bodyPr>
          <a:lstStyle/>
          <a:p>
            <a:pPr algn="ctr"/>
            <a:r>
              <a:rPr lang="zh-CN" altLang="en-US" b="1" dirty="0"/>
              <a:t>数据筛选问题</a:t>
            </a:r>
          </a:p>
        </p:txBody>
      </p:sp>
      <p:sp>
        <p:nvSpPr>
          <p:cNvPr id="74" name="矩形: 圆角 73">
            <a:extLst>
              <a:ext uri="{FF2B5EF4-FFF2-40B4-BE49-F238E27FC236}">
                <a16:creationId xmlns:a16="http://schemas.microsoft.com/office/drawing/2014/main" id="{217859EB-5AA9-453C-8868-9DCB7D3FBEA4}"/>
              </a:ext>
            </a:extLst>
          </p:cNvPr>
          <p:cNvSpPr/>
          <p:nvPr/>
        </p:nvSpPr>
        <p:spPr>
          <a:xfrm>
            <a:off x="4676220" y="2456192"/>
            <a:ext cx="2839557" cy="1567408"/>
          </a:xfrm>
          <a:prstGeom prst="roundRect">
            <a:avLst/>
          </a:prstGeom>
          <a:solidFill>
            <a:srgbClr val="FBE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矩形 74">
            <a:extLst>
              <a:ext uri="{FF2B5EF4-FFF2-40B4-BE49-F238E27FC236}">
                <a16:creationId xmlns:a16="http://schemas.microsoft.com/office/drawing/2014/main" id="{1E120078-8AED-4C3E-A444-687227AD4214}"/>
              </a:ext>
            </a:extLst>
          </p:cNvPr>
          <p:cNvSpPr/>
          <p:nvPr/>
        </p:nvSpPr>
        <p:spPr>
          <a:xfrm>
            <a:off x="4855555" y="2489236"/>
            <a:ext cx="2477837" cy="373049"/>
          </a:xfrm>
          <a:prstGeom prst="rect">
            <a:avLst/>
          </a:prstGeom>
          <a:solidFill>
            <a:srgbClr val="EBF0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solidFill>
              </a:rPr>
              <a:t>基于正负样本对构建的高效生成算法</a:t>
            </a:r>
          </a:p>
        </p:txBody>
      </p:sp>
      <p:sp>
        <p:nvSpPr>
          <p:cNvPr id="76" name="矩形: 圆角 75">
            <a:extLst>
              <a:ext uri="{FF2B5EF4-FFF2-40B4-BE49-F238E27FC236}">
                <a16:creationId xmlns:a16="http://schemas.microsoft.com/office/drawing/2014/main" id="{EEBBBBA4-50A7-4218-9FAD-6A811D38E987}"/>
              </a:ext>
            </a:extLst>
          </p:cNvPr>
          <p:cNvSpPr/>
          <p:nvPr/>
        </p:nvSpPr>
        <p:spPr>
          <a:xfrm>
            <a:off x="8096362" y="2456192"/>
            <a:ext cx="2839557" cy="1567408"/>
          </a:xfrm>
          <a:prstGeom prst="roundRect">
            <a:avLst/>
          </a:prstGeom>
          <a:solidFill>
            <a:srgbClr val="FBE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矩形 76">
            <a:extLst>
              <a:ext uri="{FF2B5EF4-FFF2-40B4-BE49-F238E27FC236}">
                <a16:creationId xmlns:a16="http://schemas.microsoft.com/office/drawing/2014/main" id="{34CF6AEA-840F-4351-B83D-93975F0A4E45}"/>
              </a:ext>
            </a:extLst>
          </p:cNvPr>
          <p:cNvSpPr/>
          <p:nvPr/>
        </p:nvSpPr>
        <p:spPr>
          <a:xfrm>
            <a:off x="8277221" y="2489242"/>
            <a:ext cx="2477837" cy="373043"/>
          </a:xfrm>
          <a:prstGeom prst="rect">
            <a:avLst/>
          </a:prstGeom>
          <a:solidFill>
            <a:srgbClr val="EBF0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基于动态</a:t>
            </a:r>
            <a:r>
              <a:rPr lang="en-US" altLang="zh-CN" sz="1200" b="1" dirty="0">
                <a:solidFill>
                  <a:schemeClr val="tx1"/>
                </a:solidFill>
              </a:rPr>
              <a:t>Clip</a:t>
            </a:r>
            <a:r>
              <a:rPr lang="zh-CN" altLang="en-US" sz="1200" b="1" dirty="0">
                <a:solidFill>
                  <a:schemeClr val="tx1"/>
                </a:solidFill>
              </a:rPr>
              <a:t>的多样性平衡算法</a:t>
            </a:r>
          </a:p>
        </p:txBody>
      </p:sp>
      <p:sp>
        <p:nvSpPr>
          <p:cNvPr id="78" name="文本框 77">
            <a:extLst>
              <a:ext uri="{FF2B5EF4-FFF2-40B4-BE49-F238E27FC236}">
                <a16:creationId xmlns:a16="http://schemas.microsoft.com/office/drawing/2014/main" id="{9597110C-8007-4101-8E0D-CF3C2A9FCA31}"/>
              </a:ext>
            </a:extLst>
          </p:cNvPr>
          <p:cNvSpPr txBox="1"/>
          <p:nvPr/>
        </p:nvSpPr>
        <p:spPr>
          <a:xfrm>
            <a:off x="5022197" y="2081241"/>
            <a:ext cx="2144555" cy="369332"/>
          </a:xfrm>
          <a:prstGeom prst="rect">
            <a:avLst/>
          </a:prstGeom>
          <a:noFill/>
        </p:spPr>
        <p:txBody>
          <a:bodyPr wrap="square" rtlCol="0">
            <a:spAutoFit/>
          </a:bodyPr>
          <a:lstStyle/>
          <a:p>
            <a:pPr algn="ctr"/>
            <a:r>
              <a:rPr lang="zh-CN" altLang="en-US" b="1" dirty="0"/>
              <a:t>样本构建问题</a:t>
            </a:r>
          </a:p>
        </p:txBody>
      </p:sp>
      <p:sp>
        <p:nvSpPr>
          <p:cNvPr id="79" name="文本框 78">
            <a:extLst>
              <a:ext uri="{FF2B5EF4-FFF2-40B4-BE49-F238E27FC236}">
                <a16:creationId xmlns:a16="http://schemas.microsoft.com/office/drawing/2014/main" id="{CB7A2D99-D4BA-4F2B-961F-AA9C5F1FE8F5}"/>
              </a:ext>
            </a:extLst>
          </p:cNvPr>
          <p:cNvSpPr txBox="1"/>
          <p:nvPr/>
        </p:nvSpPr>
        <p:spPr>
          <a:xfrm>
            <a:off x="8477589" y="2075559"/>
            <a:ext cx="2144555" cy="369332"/>
          </a:xfrm>
          <a:prstGeom prst="rect">
            <a:avLst/>
          </a:prstGeom>
          <a:noFill/>
        </p:spPr>
        <p:txBody>
          <a:bodyPr wrap="square" rtlCol="0">
            <a:spAutoFit/>
          </a:bodyPr>
          <a:lstStyle/>
          <a:p>
            <a:pPr algn="ctr"/>
            <a:r>
              <a:rPr lang="zh-CN" altLang="en-US" b="1" dirty="0"/>
              <a:t>多样性平衡问题</a:t>
            </a:r>
          </a:p>
        </p:txBody>
      </p:sp>
      <p:sp>
        <p:nvSpPr>
          <p:cNvPr id="80" name="矩形 79">
            <a:extLst>
              <a:ext uri="{FF2B5EF4-FFF2-40B4-BE49-F238E27FC236}">
                <a16:creationId xmlns:a16="http://schemas.microsoft.com/office/drawing/2014/main" id="{81EDA102-49F4-45D4-B817-88404B561102}"/>
              </a:ext>
            </a:extLst>
          </p:cNvPr>
          <p:cNvSpPr/>
          <p:nvPr/>
        </p:nvSpPr>
        <p:spPr>
          <a:xfrm>
            <a:off x="6542786" y="6254428"/>
            <a:ext cx="1385802" cy="473569"/>
          </a:xfrm>
          <a:prstGeom prst="rect">
            <a:avLst/>
          </a:prstGeom>
          <a:solidFill>
            <a:schemeClr val="bg1">
              <a:lumMod val="60000"/>
              <a:lumOff val="40000"/>
              <a:alpha val="66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FFFFF"/>
                </a:solidFill>
              </a:rPr>
              <a:t>样本训练低效</a:t>
            </a:r>
          </a:p>
        </p:txBody>
      </p:sp>
      <p:sp>
        <p:nvSpPr>
          <p:cNvPr id="81" name="矩形 80">
            <a:extLst>
              <a:ext uri="{FF2B5EF4-FFF2-40B4-BE49-F238E27FC236}">
                <a16:creationId xmlns:a16="http://schemas.microsoft.com/office/drawing/2014/main" id="{921F4555-22FC-40E9-8B9A-3A3426E29394}"/>
              </a:ext>
            </a:extLst>
          </p:cNvPr>
          <p:cNvSpPr/>
          <p:nvPr/>
        </p:nvSpPr>
        <p:spPr>
          <a:xfrm>
            <a:off x="8517368" y="6241774"/>
            <a:ext cx="2296420" cy="486223"/>
          </a:xfrm>
          <a:prstGeom prst="rect">
            <a:avLst/>
          </a:prstGeom>
          <a:solidFill>
            <a:schemeClr val="bg1">
              <a:lumMod val="60000"/>
              <a:lumOff val="40000"/>
              <a:alpha val="66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FFFFF"/>
                </a:solidFill>
              </a:rPr>
              <a:t>多样性和正确率难以平衡</a:t>
            </a:r>
          </a:p>
        </p:txBody>
      </p:sp>
      <p:sp>
        <p:nvSpPr>
          <p:cNvPr id="110" name="矩形: 圆角 109">
            <a:extLst>
              <a:ext uri="{FF2B5EF4-FFF2-40B4-BE49-F238E27FC236}">
                <a16:creationId xmlns:a16="http://schemas.microsoft.com/office/drawing/2014/main" id="{BC930B84-6492-4856-A22F-C66F10EF1486}"/>
              </a:ext>
            </a:extLst>
          </p:cNvPr>
          <p:cNvSpPr/>
          <p:nvPr/>
        </p:nvSpPr>
        <p:spPr>
          <a:xfrm>
            <a:off x="701038" y="4553794"/>
            <a:ext cx="10538461" cy="1252064"/>
          </a:xfrm>
          <a:prstGeom prst="roundRect">
            <a:avLst/>
          </a:prstGeom>
          <a:noFill/>
          <a:ln w="38100">
            <a:solidFill>
              <a:schemeClr val="accent5">
                <a:lumMod val="60000"/>
                <a:lumOff val="40000"/>
              </a:schemeClr>
            </a:solidFill>
            <a:prstDash val="sysDash"/>
            <a:extLst>
              <a:ext uri="{C807C97D-BFC1-408E-A445-0C87EB9F89A2}">
                <ask:lineSketchStyleProps xmlns:ask="http://schemas.microsoft.com/office/drawing/2018/sketchyshapes" sd="1219033472">
                  <a:custGeom>
                    <a:avLst/>
                    <a:gdLst>
                      <a:gd name="connsiteX0" fmla="*/ 0 w 9519648"/>
                      <a:gd name="connsiteY0" fmla="*/ 599797 h 3598710"/>
                      <a:gd name="connsiteX1" fmla="*/ 599797 w 9519648"/>
                      <a:gd name="connsiteY1" fmla="*/ 0 h 3598710"/>
                      <a:gd name="connsiteX2" fmla="*/ 1360488 w 9519648"/>
                      <a:gd name="connsiteY2" fmla="*/ 0 h 3598710"/>
                      <a:gd name="connsiteX3" fmla="*/ 1871577 w 9519648"/>
                      <a:gd name="connsiteY3" fmla="*/ 0 h 3598710"/>
                      <a:gd name="connsiteX4" fmla="*/ 2299465 w 9519648"/>
                      <a:gd name="connsiteY4" fmla="*/ 0 h 3598710"/>
                      <a:gd name="connsiteX5" fmla="*/ 2976955 w 9519648"/>
                      <a:gd name="connsiteY5" fmla="*/ 0 h 3598710"/>
                      <a:gd name="connsiteX6" fmla="*/ 3488044 w 9519648"/>
                      <a:gd name="connsiteY6" fmla="*/ 0 h 3598710"/>
                      <a:gd name="connsiteX7" fmla="*/ 4248735 w 9519648"/>
                      <a:gd name="connsiteY7" fmla="*/ 0 h 3598710"/>
                      <a:gd name="connsiteX8" fmla="*/ 4676623 w 9519648"/>
                      <a:gd name="connsiteY8" fmla="*/ 0 h 3598710"/>
                      <a:gd name="connsiteX9" fmla="*/ 5437314 w 9519648"/>
                      <a:gd name="connsiteY9" fmla="*/ 0 h 3598710"/>
                      <a:gd name="connsiteX10" fmla="*/ 5782002 w 9519648"/>
                      <a:gd name="connsiteY10" fmla="*/ 0 h 3598710"/>
                      <a:gd name="connsiteX11" fmla="*/ 6376292 w 9519648"/>
                      <a:gd name="connsiteY11" fmla="*/ 0 h 3598710"/>
                      <a:gd name="connsiteX12" fmla="*/ 6970581 w 9519648"/>
                      <a:gd name="connsiteY12" fmla="*/ 0 h 3598710"/>
                      <a:gd name="connsiteX13" fmla="*/ 7481670 w 9519648"/>
                      <a:gd name="connsiteY13" fmla="*/ 0 h 3598710"/>
                      <a:gd name="connsiteX14" fmla="*/ 8242361 w 9519648"/>
                      <a:gd name="connsiteY14" fmla="*/ 0 h 3598710"/>
                      <a:gd name="connsiteX15" fmla="*/ 8919851 w 9519648"/>
                      <a:gd name="connsiteY15" fmla="*/ 0 h 3598710"/>
                      <a:gd name="connsiteX16" fmla="*/ 9519648 w 9519648"/>
                      <a:gd name="connsiteY16" fmla="*/ 599797 h 3598710"/>
                      <a:gd name="connsiteX17" fmla="*/ 9519648 w 9519648"/>
                      <a:gd name="connsiteY17" fmla="*/ 1223567 h 3598710"/>
                      <a:gd name="connsiteX18" fmla="*/ 9519648 w 9519648"/>
                      <a:gd name="connsiteY18" fmla="*/ 1823346 h 3598710"/>
                      <a:gd name="connsiteX19" fmla="*/ 9519648 w 9519648"/>
                      <a:gd name="connsiteY19" fmla="*/ 2351152 h 3598710"/>
                      <a:gd name="connsiteX20" fmla="*/ 9519648 w 9519648"/>
                      <a:gd name="connsiteY20" fmla="*/ 2998913 h 3598710"/>
                      <a:gd name="connsiteX21" fmla="*/ 8919851 w 9519648"/>
                      <a:gd name="connsiteY21" fmla="*/ 3598710 h 3598710"/>
                      <a:gd name="connsiteX22" fmla="*/ 8408762 w 9519648"/>
                      <a:gd name="connsiteY22" fmla="*/ 3598710 h 3598710"/>
                      <a:gd name="connsiteX23" fmla="*/ 7814472 w 9519648"/>
                      <a:gd name="connsiteY23" fmla="*/ 3598710 h 3598710"/>
                      <a:gd name="connsiteX24" fmla="*/ 7469784 w 9519648"/>
                      <a:gd name="connsiteY24" fmla="*/ 3598710 h 3598710"/>
                      <a:gd name="connsiteX25" fmla="*/ 7125096 w 9519648"/>
                      <a:gd name="connsiteY25" fmla="*/ 3598710 h 3598710"/>
                      <a:gd name="connsiteX26" fmla="*/ 6530807 w 9519648"/>
                      <a:gd name="connsiteY26" fmla="*/ 3598710 h 3598710"/>
                      <a:gd name="connsiteX27" fmla="*/ 6102918 w 9519648"/>
                      <a:gd name="connsiteY27" fmla="*/ 3598710 h 3598710"/>
                      <a:gd name="connsiteX28" fmla="*/ 5425428 w 9519648"/>
                      <a:gd name="connsiteY28" fmla="*/ 3598710 h 3598710"/>
                      <a:gd name="connsiteX29" fmla="*/ 4997540 w 9519648"/>
                      <a:gd name="connsiteY29" fmla="*/ 3598710 h 3598710"/>
                      <a:gd name="connsiteX30" fmla="*/ 4320050 w 9519648"/>
                      <a:gd name="connsiteY30" fmla="*/ 3598710 h 3598710"/>
                      <a:gd name="connsiteX31" fmla="*/ 3975362 w 9519648"/>
                      <a:gd name="connsiteY31" fmla="*/ 3598710 h 3598710"/>
                      <a:gd name="connsiteX32" fmla="*/ 3297872 w 9519648"/>
                      <a:gd name="connsiteY32" fmla="*/ 3598710 h 3598710"/>
                      <a:gd name="connsiteX33" fmla="*/ 2869983 w 9519648"/>
                      <a:gd name="connsiteY33" fmla="*/ 3598710 h 3598710"/>
                      <a:gd name="connsiteX34" fmla="*/ 2525295 w 9519648"/>
                      <a:gd name="connsiteY34" fmla="*/ 3598710 h 3598710"/>
                      <a:gd name="connsiteX35" fmla="*/ 2097407 w 9519648"/>
                      <a:gd name="connsiteY35" fmla="*/ 3598710 h 3598710"/>
                      <a:gd name="connsiteX36" fmla="*/ 1419917 w 9519648"/>
                      <a:gd name="connsiteY36" fmla="*/ 3598710 h 3598710"/>
                      <a:gd name="connsiteX37" fmla="*/ 599797 w 9519648"/>
                      <a:gd name="connsiteY37" fmla="*/ 3598710 h 3598710"/>
                      <a:gd name="connsiteX38" fmla="*/ 0 w 9519648"/>
                      <a:gd name="connsiteY38" fmla="*/ 2998913 h 3598710"/>
                      <a:gd name="connsiteX39" fmla="*/ 0 w 9519648"/>
                      <a:gd name="connsiteY39" fmla="*/ 2399134 h 3598710"/>
                      <a:gd name="connsiteX40" fmla="*/ 0 w 9519648"/>
                      <a:gd name="connsiteY40" fmla="*/ 1799355 h 3598710"/>
                      <a:gd name="connsiteX41" fmla="*/ 0 w 9519648"/>
                      <a:gd name="connsiteY41" fmla="*/ 1247558 h 3598710"/>
                      <a:gd name="connsiteX42" fmla="*/ 0 w 9519648"/>
                      <a:gd name="connsiteY42" fmla="*/ 599797 h 359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19648" h="3598710" extrusionOk="0">
                        <a:moveTo>
                          <a:pt x="0" y="599797"/>
                        </a:moveTo>
                        <a:cubicBezTo>
                          <a:pt x="-61031" y="230893"/>
                          <a:pt x="241701" y="10073"/>
                          <a:pt x="599797" y="0"/>
                        </a:cubicBezTo>
                        <a:cubicBezTo>
                          <a:pt x="837903" y="-63330"/>
                          <a:pt x="1040699" y="55683"/>
                          <a:pt x="1360488" y="0"/>
                        </a:cubicBezTo>
                        <a:cubicBezTo>
                          <a:pt x="1680277" y="-55683"/>
                          <a:pt x="1747848" y="44738"/>
                          <a:pt x="1871577" y="0"/>
                        </a:cubicBezTo>
                        <a:cubicBezTo>
                          <a:pt x="1995306" y="-44738"/>
                          <a:pt x="2120840" y="4041"/>
                          <a:pt x="2299465" y="0"/>
                        </a:cubicBezTo>
                        <a:cubicBezTo>
                          <a:pt x="2478090" y="-4041"/>
                          <a:pt x="2704531" y="62253"/>
                          <a:pt x="2976955" y="0"/>
                        </a:cubicBezTo>
                        <a:cubicBezTo>
                          <a:pt x="3249379" y="-62253"/>
                          <a:pt x="3301914" y="53931"/>
                          <a:pt x="3488044" y="0"/>
                        </a:cubicBezTo>
                        <a:cubicBezTo>
                          <a:pt x="3674174" y="-53931"/>
                          <a:pt x="3969557" y="89954"/>
                          <a:pt x="4248735" y="0"/>
                        </a:cubicBezTo>
                        <a:cubicBezTo>
                          <a:pt x="4527913" y="-89954"/>
                          <a:pt x="4514364" y="6956"/>
                          <a:pt x="4676623" y="0"/>
                        </a:cubicBezTo>
                        <a:cubicBezTo>
                          <a:pt x="4838882" y="-6956"/>
                          <a:pt x="5227843" y="71367"/>
                          <a:pt x="5437314" y="0"/>
                        </a:cubicBezTo>
                        <a:cubicBezTo>
                          <a:pt x="5646785" y="-71367"/>
                          <a:pt x="5627390" y="25345"/>
                          <a:pt x="5782002" y="0"/>
                        </a:cubicBezTo>
                        <a:cubicBezTo>
                          <a:pt x="5936614" y="-25345"/>
                          <a:pt x="6198912" y="52842"/>
                          <a:pt x="6376292" y="0"/>
                        </a:cubicBezTo>
                        <a:cubicBezTo>
                          <a:pt x="6553672" y="-52842"/>
                          <a:pt x="6786971" y="11377"/>
                          <a:pt x="6970581" y="0"/>
                        </a:cubicBezTo>
                        <a:cubicBezTo>
                          <a:pt x="7154191" y="-11377"/>
                          <a:pt x="7276700" y="37670"/>
                          <a:pt x="7481670" y="0"/>
                        </a:cubicBezTo>
                        <a:cubicBezTo>
                          <a:pt x="7686640" y="-37670"/>
                          <a:pt x="8072199" y="3348"/>
                          <a:pt x="8242361" y="0"/>
                        </a:cubicBezTo>
                        <a:cubicBezTo>
                          <a:pt x="8412523" y="-3348"/>
                          <a:pt x="8615005" y="42378"/>
                          <a:pt x="8919851" y="0"/>
                        </a:cubicBezTo>
                        <a:cubicBezTo>
                          <a:pt x="9214487" y="6014"/>
                          <a:pt x="9509665" y="261650"/>
                          <a:pt x="9519648" y="599797"/>
                        </a:cubicBezTo>
                        <a:cubicBezTo>
                          <a:pt x="9551624" y="813906"/>
                          <a:pt x="9517308" y="1056986"/>
                          <a:pt x="9519648" y="1223567"/>
                        </a:cubicBezTo>
                        <a:cubicBezTo>
                          <a:pt x="9521988" y="1390148"/>
                          <a:pt x="9497823" y="1657027"/>
                          <a:pt x="9519648" y="1823346"/>
                        </a:cubicBezTo>
                        <a:cubicBezTo>
                          <a:pt x="9541473" y="1989665"/>
                          <a:pt x="9504327" y="2143575"/>
                          <a:pt x="9519648" y="2351152"/>
                        </a:cubicBezTo>
                        <a:cubicBezTo>
                          <a:pt x="9534969" y="2558729"/>
                          <a:pt x="9470871" y="2812753"/>
                          <a:pt x="9519648" y="2998913"/>
                        </a:cubicBezTo>
                        <a:cubicBezTo>
                          <a:pt x="9570535" y="3299987"/>
                          <a:pt x="9216753" y="3653253"/>
                          <a:pt x="8919851" y="3598710"/>
                        </a:cubicBezTo>
                        <a:cubicBezTo>
                          <a:pt x="8684139" y="3650245"/>
                          <a:pt x="8614107" y="3546405"/>
                          <a:pt x="8408762" y="3598710"/>
                        </a:cubicBezTo>
                        <a:cubicBezTo>
                          <a:pt x="8203417" y="3651015"/>
                          <a:pt x="7966189" y="3595456"/>
                          <a:pt x="7814472" y="3598710"/>
                        </a:cubicBezTo>
                        <a:cubicBezTo>
                          <a:pt x="7662755" y="3601964"/>
                          <a:pt x="7546845" y="3586388"/>
                          <a:pt x="7469784" y="3598710"/>
                        </a:cubicBezTo>
                        <a:cubicBezTo>
                          <a:pt x="7392723" y="3611032"/>
                          <a:pt x="7262543" y="3559529"/>
                          <a:pt x="7125096" y="3598710"/>
                        </a:cubicBezTo>
                        <a:cubicBezTo>
                          <a:pt x="6987649" y="3637891"/>
                          <a:pt x="6678453" y="3578983"/>
                          <a:pt x="6530807" y="3598710"/>
                        </a:cubicBezTo>
                        <a:cubicBezTo>
                          <a:pt x="6383161" y="3618437"/>
                          <a:pt x="6264295" y="3548528"/>
                          <a:pt x="6102918" y="3598710"/>
                        </a:cubicBezTo>
                        <a:cubicBezTo>
                          <a:pt x="5941541" y="3648892"/>
                          <a:pt x="5593345" y="3542006"/>
                          <a:pt x="5425428" y="3598710"/>
                        </a:cubicBezTo>
                        <a:cubicBezTo>
                          <a:pt x="5257511" y="3655414"/>
                          <a:pt x="5128723" y="3582103"/>
                          <a:pt x="4997540" y="3598710"/>
                        </a:cubicBezTo>
                        <a:cubicBezTo>
                          <a:pt x="4866357" y="3615317"/>
                          <a:pt x="4521028" y="3562865"/>
                          <a:pt x="4320050" y="3598710"/>
                        </a:cubicBezTo>
                        <a:cubicBezTo>
                          <a:pt x="4119072" y="3634555"/>
                          <a:pt x="4109193" y="3594823"/>
                          <a:pt x="3975362" y="3598710"/>
                        </a:cubicBezTo>
                        <a:cubicBezTo>
                          <a:pt x="3841531" y="3602597"/>
                          <a:pt x="3602209" y="3564190"/>
                          <a:pt x="3297872" y="3598710"/>
                        </a:cubicBezTo>
                        <a:cubicBezTo>
                          <a:pt x="2993535" y="3633230"/>
                          <a:pt x="2985887" y="3596647"/>
                          <a:pt x="2869983" y="3598710"/>
                        </a:cubicBezTo>
                        <a:cubicBezTo>
                          <a:pt x="2754079" y="3600773"/>
                          <a:pt x="2605621" y="3591882"/>
                          <a:pt x="2525295" y="3598710"/>
                        </a:cubicBezTo>
                        <a:cubicBezTo>
                          <a:pt x="2444969" y="3605538"/>
                          <a:pt x="2266847" y="3560222"/>
                          <a:pt x="2097407" y="3598710"/>
                        </a:cubicBezTo>
                        <a:cubicBezTo>
                          <a:pt x="1927967" y="3637198"/>
                          <a:pt x="1618647" y="3519717"/>
                          <a:pt x="1419917" y="3598710"/>
                        </a:cubicBezTo>
                        <a:cubicBezTo>
                          <a:pt x="1221187" y="3677703"/>
                          <a:pt x="835045" y="3550633"/>
                          <a:pt x="599797" y="3598710"/>
                        </a:cubicBezTo>
                        <a:cubicBezTo>
                          <a:pt x="341586" y="3601032"/>
                          <a:pt x="12981" y="3343622"/>
                          <a:pt x="0" y="2998913"/>
                        </a:cubicBezTo>
                        <a:cubicBezTo>
                          <a:pt x="-16769" y="2770841"/>
                          <a:pt x="34955" y="2623894"/>
                          <a:pt x="0" y="2399134"/>
                        </a:cubicBezTo>
                        <a:cubicBezTo>
                          <a:pt x="-34955" y="2174374"/>
                          <a:pt x="18021" y="1977039"/>
                          <a:pt x="0" y="1799355"/>
                        </a:cubicBezTo>
                        <a:cubicBezTo>
                          <a:pt x="-18021" y="1621671"/>
                          <a:pt x="41887" y="1441706"/>
                          <a:pt x="0" y="1247558"/>
                        </a:cubicBezTo>
                        <a:cubicBezTo>
                          <a:pt x="-41887" y="1053410"/>
                          <a:pt x="9717" y="851345"/>
                          <a:pt x="0" y="5997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a:extLst>
              <a:ext uri="{FF2B5EF4-FFF2-40B4-BE49-F238E27FC236}">
                <a16:creationId xmlns:a16="http://schemas.microsoft.com/office/drawing/2014/main" id="{4C803768-7E38-435B-A479-E258945BFA11}"/>
              </a:ext>
            </a:extLst>
          </p:cNvPr>
          <p:cNvSpPr txBox="1"/>
          <p:nvPr/>
        </p:nvSpPr>
        <p:spPr>
          <a:xfrm flipH="1">
            <a:off x="813103" y="4487249"/>
            <a:ext cx="387306" cy="1323439"/>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rPr>
              <a:t>数学建模</a:t>
            </a:r>
          </a:p>
        </p:txBody>
      </p:sp>
      <p:sp>
        <p:nvSpPr>
          <p:cNvPr id="112" name="箭头: 上 111">
            <a:extLst>
              <a:ext uri="{FF2B5EF4-FFF2-40B4-BE49-F238E27FC236}">
                <a16:creationId xmlns:a16="http://schemas.microsoft.com/office/drawing/2014/main" id="{021D13F9-2F9E-4B6E-9B96-392810A902E6}"/>
              </a:ext>
            </a:extLst>
          </p:cNvPr>
          <p:cNvSpPr/>
          <p:nvPr/>
        </p:nvSpPr>
        <p:spPr>
          <a:xfrm>
            <a:off x="5843352" y="4221535"/>
            <a:ext cx="624299" cy="279746"/>
          </a:xfrm>
          <a:prstGeom prst="up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555C5FC1-369E-49D4-8BC5-56716589341C}"/>
              </a:ext>
            </a:extLst>
          </p:cNvPr>
          <p:cNvSpPr/>
          <p:nvPr/>
        </p:nvSpPr>
        <p:spPr>
          <a:xfrm>
            <a:off x="2162276" y="6241774"/>
            <a:ext cx="1648671" cy="462427"/>
          </a:xfrm>
          <a:prstGeom prst="rect">
            <a:avLst/>
          </a:prstGeom>
          <a:solidFill>
            <a:schemeClr val="bg1">
              <a:lumMod val="60000"/>
              <a:lumOff val="40000"/>
              <a:alpha val="66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FFFFF"/>
                </a:solidFill>
              </a:rPr>
              <a:t>实验现象无法解释</a:t>
            </a:r>
          </a:p>
        </p:txBody>
      </p:sp>
      <p:sp>
        <p:nvSpPr>
          <p:cNvPr id="114" name="矩形 113">
            <a:extLst>
              <a:ext uri="{FF2B5EF4-FFF2-40B4-BE49-F238E27FC236}">
                <a16:creationId xmlns:a16="http://schemas.microsoft.com/office/drawing/2014/main" id="{24314BCB-CB91-4488-BB82-ECE199098949}"/>
              </a:ext>
            </a:extLst>
          </p:cNvPr>
          <p:cNvSpPr/>
          <p:nvPr/>
        </p:nvSpPr>
        <p:spPr>
          <a:xfrm>
            <a:off x="1640346" y="4877046"/>
            <a:ext cx="1100684" cy="545232"/>
          </a:xfrm>
          <a:prstGeom prst="rect">
            <a:avLst/>
          </a:prstGeom>
          <a:solidFill>
            <a:schemeClr val="accent5">
              <a:lumMod val="60000"/>
              <a:lumOff val="40000"/>
              <a:alpha val="75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FFFFFF"/>
                </a:solidFill>
              </a:rPr>
              <a:t>RL</a:t>
            </a:r>
            <a:r>
              <a:rPr lang="zh-CN" altLang="en-US" sz="1200" b="1" dirty="0">
                <a:solidFill>
                  <a:srgbClr val="FFFFFF"/>
                </a:solidFill>
              </a:rPr>
              <a:t>树结构建模</a:t>
            </a:r>
          </a:p>
        </p:txBody>
      </p:sp>
      <p:sp>
        <p:nvSpPr>
          <p:cNvPr id="115" name="箭头: 下 114">
            <a:extLst>
              <a:ext uri="{FF2B5EF4-FFF2-40B4-BE49-F238E27FC236}">
                <a16:creationId xmlns:a16="http://schemas.microsoft.com/office/drawing/2014/main" id="{01B8B281-109C-4494-B151-D82D36BC11F1}"/>
              </a:ext>
            </a:extLst>
          </p:cNvPr>
          <p:cNvSpPr/>
          <p:nvPr/>
        </p:nvSpPr>
        <p:spPr>
          <a:xfrm rot="16200000">
            <a:off x="2880314" y="4987194"/>
            <a:ext cx="249170" cy="281397"/>
          </a:xfrm>
          <a:prstGeom prst="downArrow">
            <a:avLst/>
          </a:prstGeom>
          <a:solidFill>
            <a:schemeClr val="accent5">
              <a:lumMod val="60000"/>
              <a:lumOff val="40000"/>
              <a:alpha val="75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116" name="矩形 115">
            <a:extLst>
              <a:ext uri="{FF2B5EF4-FFF2-40B4-BE49-F238E27FC236}">
                <a16:creationId xmlns:a16="http://schemas.microsoft.com/office/drawing/2014/main" id="{E5A2B6B3-63A9-471B-88D8-19EA385CEB13}"/>
              </a:ext>
            </a:extLst>
          </p:cNvPr>
          <p:cNvSpPr/>
          <p:nvPr/>
        </p:nvSpPr>
        <p:spPr>
          <a:xfrm>
            <a:off x="3320840" y="4875676"/>
            <a:ext cx="2710760" cy="545232"/>
          </a:xfrm>
          <a:prstGeom prst="rect">
            <a:avLst/>
          </a:prstGeom>
          <a:solidFill>
            <a:schemeClr val="accent5">
              <a:lumMod val="60000"/>
              <a:lumOff val="40000"/>
              <a:alpha val="75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FFFFFF"/>
                </a:solidFill>
              </a:rPr>
              <a:t>熵关联多样性，增枝减枝代表熵变</a:t>
            </a:r>
            <a:endParaRPr lang="en-US" altLang="zh-CN" sz="1200" b="1" dirty="0">
              <a:solidFill>
                <a:srgbClr val="FFFFFF"/>
              </a:solidFill>
            </a:endParaRPr>
          </a:p>
          <a:p>
            <a:pPr algn="ctr"/>
            <a:r>
              <a:rPr lang="zh-CN" altLang="en-US" sz="1200" b="1" dirty="0">
                <a:solidFill>
                  <a:srgbClr val="FFFFFF"/>
                </a:solidFill>
              </a:rPr>
              <a:t>训练过程，同时增枝减枝</a:t>
            </a:r>
          </a:p>
        </p:txBody>
      </p:sp>
      <p:sp>
        <p:nvSpPr>
          <p:cNvPr id="118" name="箭头: 下 117">
            <a:extLst>
              <a:ext uri="{FF2B5EF4-FFF2-40B4-BE49-F238E27FC236}">
                <a16:creationId xmlns:a16="http://schemas.microsoft.com/office/drawing/2014/main" id="{CF1E405B-9B89-4B27-894D-8BE13344C4A6}"/>
              </a:ext>
            </a:extLst>
          </p:cNvPr>
          <p:cNvSpPr/>
          <p:nvPr/>
        </p:nvSpPr>
        <p:spPr>
          <a:xfrm rot="16200000">
            <a:off x="6228378" y="4987192"/>
            <a:ext cx="249170" cy="281397"/>
          </a:xfrm>
          <a:prstGeom prst="downArrow">
            <a:avLst/>
          </a:prstGeom>
          <a:solidFill>
            <a:schemeClr val="accent5">
              <a:lumMod val="60000"/>
              <a:lumOff val="40000"/>
              <a:alpha val="75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119" name="矩形 118">
            <a:extLst>
              <a:ext uri="{FF2B5EF4-FFF2-40B4-BE49-F238E27FC236}">
                <a16:creationId xmlns:a16="http://schemas.microsoft.com/office/drawing/2014/main" id="{47F56FF0-1D94-4ACD-8AD4-F5B93D31BC92}"/>
              </a:ext>
            </a:extLst>
          </p:cNvPr>
          <p:cNvSpPr/>
          <p:nvPr/>
        </p:nvSpPr>
        <p:spPr>
          <a:xfrm>
            <a:off x="6617040" y="4678257"/>
            <a:ext cx="4138018" cy="976873"/>
          </a:xfrm>
          <a:prstGeom prst="rect">
            <a:avLst/>
          </a:prstGeom>
          <a:solidFill>
            <a:schemeClr val="accent5">
              <a:lumMod val="60000"/>
              <a:lumOff val="40000"/>
              <a:alpha val="75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FFFFFF"/>
                </a:solidFill>
              </a:rPr>
              <a:t>解释实验现象：</a:t>
            </a:r>
            <a:r>
              <a:rPr lang="en-US" altLang="zh-CN" sz="1200" b="1" dirty="0">
                <a:solidFill>
                  <a:srgbClr val="FFFFFF"/>
                </a:solidFill>
              </a:rPr>
              <a:t>1. </a:t>
            </a:r>
            <a:r>
              <a:rPr lang="zh-CN" altLang="en-US" sz="1200" b="1" dirty="0">
                <a:solidFill>
                  <a:srgbClr val="FFFFFF"/>
                </a:solidFill>
              </a:rPr>
              <a:t>为什么只用负样本就可以训练</a:t>
            </a:r>
            <a:endParaRPr lang="en-US" altLang="zh-CN" sz="1200" b="1" dirty="0">
              <a:solidFill>
                <a:srgbClr val="FFFFFF"/>
              </a:solidFill>
            </a:endParaRPr>
          </a:p>
          <a:p>
            <a:pPr algn="ctr"/>
            <a:r>
              <a:rPr lang="en-US" altLang="zh-CN" sz="1200" b="1" dirty="0">
                <a:solidFill>
                  <a:srgbClr val="FFFFFF"/>
                </a:solidFill>
              </a:rPr>
              <a:t>2. </a:t>
            </a:r>
            <a:r>
              <a:rPr lang="zh-CN" altLang="en-US" sz="1200" b="1" dirty="0">
                <a:solidFill>
                  <a:srgbClr val="FFFFFF"/>
                </a:solidFill>
              </a:rPr>
              <a:t>为什么正负样本对训练的影响不对称</a:t>
            </a:r>
            <a:endParaRPr lang="en-US" altLang="zh-CN" sz="1200" b="1" dirty="0">
              <a:solidFill>
                <a:srgbClr val="FFFFFF"/>
              </a:solidFill>
            </a:endParaRPr>
          </a:p>
          <a:p>
            <a:pPr algn="ctr"/>
            <a:r>
              <a:rPr lang="en-US" altLang="zh-CN" sz="1200" b="1" dirty="0">
                <a:solidFill>
                  <a:srgbClr val="FFFFFF"/>
                </a:solidFill>
              </a:rPr>
              <a:t>3. </a:t>
            </a:r>
            <a:r>
              <a:rPr lang="zh-CN" altLang="en-US" sz="1200" b="1" dirty="0">
                <a:solidFill>
                  <a:srgbClr val="FFFFFF"/>
                </a:solidFill>
              </a:rPr>
              <a:t>为什么</a:t>
            </a:r>
            <a:r>
              <a:rPr lang="en-US" altLang="zh-CN" sz="1200" b="1" dirty="0">
                <a:solidFill>
                  <a:srgbClr val="FFFFFF"/>
                </a:solidFill>
              </a:rPr>
              <a:t>Clip</a:t>
            </a:r>
            <a:r>
              <a:rPr lang="zh-CN" altLang="en-US" sz="1200" b="1" dirty="0">
                <a:solidFill>
                  <a:srgbClr val="FFFFFF"/>
                </a:solidFill>
              </a:rPr>
              <a:t>等参数直接影响熵趋势</a:t>
            </a:r>
            <a:endParaRPr lang="en-US" altLang="zh-CN" sz="1200" b="1" dirty="0">
              <a:solidFill>
                <a:srgbClr val="FFFFFF"/>
              </a:solidFill>
            </a:endParaRPr>
          </a:p>
          <a:p>
            <a:pPr algn="ctr"/>
            <a:r>
              <a:rPr lang="en-US" altLang="zh-CN" sz="1200" b="1" dirty="0">
                <a:solidFill>
                  <a:srgbClr val="FFFFFF"/>
                </a:solidFill>
              </a:rPr>
              <a:t>4. </a:t>
            </a:r>
            <a:r>
              <a:rPr lang="zh-CN" altLang="en-US" sz="1200" b="1" dirty="0">
                <a:solidFill>
                  <a:srgbClr val="FFFFFF"/>
                </a:solidFill>
              </a:rPr>
              <a:t>为什么会出现熵坍缩</a:t>
            </a:r>
            <a:endParaRPr lang="en-US" altLang="zh-CN" sz="1200" b="1" dirty="0">
              <a:solidFill>
                <a:srgbClr val="FFFFFF"/>
              </a:solidFill>
            </a:endParaRPr>
          </a:p>
          <a:p>
            <a:pPr algn="ctr"/>
            <a:r>
              <a:rPr lang="en-US" altLang="zh-CN" sz="1200" b="1" dirty="0">
                <a:solidFill>
                  <a:srgbClr val="FFFFFF"/>
                </a:solidFill>
              </a:rPr>
              <a:t>……</a:t>
            </a:r>
          </a:p>
        </p:txBody>
      </p:sp>
      <p:sp>
        <p:nvSpPr>
          <p:cNvPr id="121" name="内容区域">
            <a:extLst>
              <a:ext uri="{FF2B5EF4-FFF2-40B4-BE49-F238E27FC236}">
                <a16:creationId xmlns:a16="http://schemas.microsoft.com/office/drawing/2014/main" id="{B76702AA-B1C8-4A5F-BA08-C7E6BA21FADB}"/>
              </a:ext>
            </a:extLst>
          </p:cNvPr>
          <p:cNvSpPr/>
          <p:nvPr/>
        </p:nvSpPr>
        <p:spPr>
          <a:xfrm>
            <a:off x="2544437" y="323425"/>
            <a:ext cx="5554916" cy="540854"/>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我的主要分工</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：三个课题的理论分析、数学建模、</a:t>
            </a:r>
            <a:r>
              <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50%</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的算法实验设计</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sp>
        <p:nvSpPr>
          <p:cNvPr id="122" name="矩形 121">
            <a:extLst>
              <a:ext uri="{FF2B5EF4-FFF2-40B4-BE49-F238E27FC236}">
                <a16:creationId xmlns:a16="http://schemas.microsoft.com/office/drawing/2014/main" id="{91FC7C81-C1E7-4E5E-BE21-84C125A1C40D}"/>
              </a:ext>
            </a:extLst>
          </p:cNvPr>
          <p:cNvSpPr/>
          <p:nvPr/>
        </p:nvSpPr>
        <p:spPr>
          <a:xfrm>
            <a:off x="1502111" y="2965339"/>
            <a:ext cx="928716" cy="25867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50000"/>
                  </a:schemeClr>
                </a:solidFill>
              </a:rPr>
              <a:t>RL</a:t>
            </a:r>
            <a:r>
              <a:rPr lang="zh-CN" altLang="en-US" sz="1200" b="1" dirty="0">
                <a:solidFill>
                  <a:schemeClr val="tx1">
                    <a:lumMod val="50000"/>
                  </a:schemeClr>
                </a:solidFill>
              </a:rPr>
              <a:t>树结构</a:t>
            </a:r>
          </a:p>
        </p:txBody>
      </p:sp>
      <p:sp>
        <p:nvSpPr>
          <p:cNvPr id="124" name="矩形 123">
            <a:extLst>
              <a:ext uri="{FF2B5EF4-FFF2-40B4-BE49-F238E27FC236}">
                <a16:creationId xmlns:a16="http://schemas.microsoft.com/office/drawing/2014/main" id="{02F09C2C-D0C5-406B-917F-D4F866C3FA8D}"/>
              </a:ext>
            </a:extLst>
          </p:cNvPr>
          <p:cNvSpPr/>
          <p:nvPr/>
        </p:nvSpPr>
        <p:spPr>
          <a:xfrm>
            <a:off x="1455100" y="3358360"/>
            <a:ext cx="1022738" cy="54523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50000"/>
                  </a:schemeClr>
                </a:solidFill>
              </a:rPr>
              <a:t>依据训练难度分类数据</a:t>
            </a:r>
          </a:p>
        </p:txBody>
      </p:sp>
      <p:sp>
        <p:nvSpPr>
          <p:cNvPr id="125" name="箭头: 下 124">
            <a:extLst>
              <a:ext uri="{FF2B5EF4-FFF2-40B4-BE49-F238E27FC236}">
                <a16:creationId xmlns:a16="http://schemas.microsoft.com/office/drawing/2014/main" id="{92567A64-A5DF-410E-8A0D-F81B2EE2B047}"/>
              </a:ext>
            </a:extLst>
          </p:cNvPr>
          <p:cNvSpPr/>
          <p:nvPr/>
        </p:nvSpPr>
        <p:spPr>
          <a:xfrm rot="16200000">
            <a:off x="2560551" y="3217340"/>
            <a:ext cx="249170" cy="281397"/>
          </a:xfrm>
          <a:prstGeom prst="downArrow">
            <a:avLst/>
          </a:prstGeom>
          <a:solidFill>
            <a:schemeClr val="accent2">
              <a:lumMod val="20000"/>
              <a:lumOff val="80000"/>
              <a:alpha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126" name="矩形 125">
            <a:extLst>
              <a:ext uri="{FF2B5EF4-FFF2-40B4-BE49-F238E27FC236}">
                <a16:creationId xmlns:a16="http://schemas.microsoft.com/office/drawing/2014/main" id="{E4198304-8696-4575-A126-37F5635852ED}"/>
              </a:ext>
            </a:extLst>
          </p:cNvPr>
          <p:cNvSpPr/>
          <p:nvPr/>
        </p:nvSpPr>
        <p:spPr>
          <a:xfrm>
            <a:off x="2954612" y="3110296"/>
            <a:ext cx="1149398" cy="54523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50000"/>
                  </a:schemeClr>
                </a:solidFill>
              </a:rPr>
              <a:t>分阶段分难度</a:t>
            </a:r>
            <a:endParaRPr lang="en-US" altLang="zh-CN" sz="1200" b="1" dirty="0">
              <a:solidFill>
                <a:schemeClr val="tx1">
                  <a:lumMod val="50000"/>
                </a:schemeClr>
              </a:solidFill>
            </a:endParaRPr>
          </a:p>
          <a:p>
            <a:pPr algn="ctr"/>
            <a:r>
              <a:rPr lang="zh-CN" altLang="en-US" sz="1200" b="1" dirty="0">
                <a:solidFill>
                  <a:schemeClr val="tx1">
                    <a:lumMod val="50000"/>
                  </a:schemeClr>
                </a:solidFill>
              </a:rPr>
              <a:t>课程学习</a:t>
            </a:r>
          </a:p>
        </p:txBody>
      </p:sp>
      <p:cxnSp>
        <p:nvCxnSpPr>
          <p:cNvPr id="5" name="直接箭头连接符 4">
            <a:extLst>
              <a:ext uri="{FF2B5EF4-FFF2-40B4-BE49-F238E27FC236}">
                <a16:creationId xmlns:a16="http://schemas.microsoft.com/office/drawing/2014/main" id="{3D38EEB0-6625-4F86-832A-BAAF83E2BE94}"/>
              </a:ext>
            </a:extLst>
          </p:cNvPr>
          <p:cNvCxnSpPr>
            <a:stCxn id="122" idx="2"/>
            <a:endCxn id="124" idx="0"/>
          </p:cNvCxnSpPr>
          <p:nvPr/>
        </p:nvCxnSpPr>
        <p:spPr>
          <a:xfrm>
            <a:off x="1966469" y="3224015"/>
            <a:ext cx="0" cy="134345"/>
          </a:xfrm>
          <a:prstGeom prst="straightConnector1">
            <a:avLst/>
          </a:prstGeom>
          <a:ln>
            <a:solidFill>
              <a:srgbClr val="008C91"/>
            </a:solidFill>
            <a:tailEnd type="triangle"/>
          </a:ln>
        </p:spPr>
        <p:style>
          <a:lnRef idx="1">
            <a:schemeClr val="accent1"/>
          </a:lnRef>
          <a:fillRef idx="0">
            <a:schemeClr val="accent1"/>
          </a:fillRef>
          <a:effectRef idx="0">
            <a:schemeClr val="accent1"/>
          </a:effectRef>
          <a:fontRef idx="minor">
            <a:schemeClr val="tx1"/>
          </a:fontRef>
        </p:style>
      </p:cxnSp>
      <p:sp>
        <p:nvSpPr>
          <p:cNvPr id="128" name="矩形 127">
            <a:extLst>
              <a:ext uri="{FF2B5EF4-FFF2-40B4-BE49-F238E27FC236}">
                <a16:creationId xmlns:a16="http://schemas.microsoft.com/office/drawing/2014/main" id="{AA9C44C3-CF7A-4695-A56E-352BB3287C7C}"/>
              </a:ext>
            </a:extLst>
          </p:cNvPr>
          <p:cNvSpPr/>
          <p:nvPr/>
        </p:nvSpPr>
        <p:spPr>
          <a:xfrm>
            <a:off x="4843632" y="2965339"/>
            <a:ext cx="928716" cy="258676"/>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50000"/>
                  </a:schemeClr>
                </a:solidFill>
              </a:rPr>
              <a:t>RL</a:t>
            </a:r>
            <a:r>
              <a:rPr lang="zh-CN" altLang="en-US" sz="1200" b="1" dirty="0">
                <a:solidFill>
                  <a:schemeClr val="tx1">
                    <a:lumMod val="50000"/>
                  </a:schemeClr>
                </a:solidFill>
              </a:rPr>
              <a:t>树结构</a:t>
            </a:r>
          </a:p>
        </p:txBody>
      </p:sp>
      <p:sp>
        <p:nvSpPr>
          <p:cNvPr id="129" name="矩形 128">
            <a:extLst>
              <a:ext uri="{FF2B5EF4-FFF2-40B4-BE49-F238E27FC236}">
                <a16:creationId xmlns:a16="http://schemas.microsoft.com/office/drawing/2014/main" id="{7605F326-B3EE-4B88-8A5C-749BB7694395}"/>
              </a:ext>
            </a:extLst>
          </p:cNvPr>
          <p:cNvSpPr/>
          <p:nvPr/>
        </p:nvSpPr>
        <p:spPr>
          <a:xfrm>
            <a:off x="4796621" y="3358360"/>
            <a:ext cx="1022738" cy="54523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lumMod val="50000"/>
                  </a:schemeClr>
                </a:solidFill>
              </a:rPr>
              <a:t>分析训练高效的样本结构</a:t>
            </a:r>
          </a:p>
        </p:txBody>
      </p:sp>
      <p:sp>
        <p:nvSpPr>
          <p:cNvPr id="130" name="箭头: 下 129">
            <a:extLst>
              <a:ext uri="{FF2B5EF4-FFF2-40B4-BE49-F238E27FC236}">
                <a16:creationId xmlns:a16="http://schemas.microsoft.com/office/drawing/2014/main" id="{1F285659-ABCB-45AA-BBAC-AF625A0C8320}"/>
              </a:ext>
            </a:extLst>
          </p:cNvPr>
          <p:cNvSpPr/>
          <p:nvPr/>
        </p:nvSpPr>
        <p:spPr>
          <a:xfrm rot="16200000">
            <a:off x="5902072" y="3217340"/>
            <a:ext cx="249170" cy="281397"/>
          </a:xfrm>
          <a:prstGeom prst="downArrow">
            <a:avLst/>
          </a:prstGeom>
          <a:solidFill>
            <a:schemeClr val="accent2">
              <a:lumMod val="20000"/>
              <a:lumOff val="80000"/>
              <a:alpha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131" name="矩形 130">
            <a:extLst>
              <a:ext uri="{FF2B5EF4-FFF2-40B4-BE49-F238E27FC236}">
                <a16:creationId xmlns:a16="http://schemas.microsoft.com/office/drawing/2014/main" id="{9615B39B-98EB-4EDA-8942-1308ECD02792}"/>
              </a:ext>
            </a:extLst>
          </p:cNvPr>
          <p:cNvSpPr/>
          <p:nvPr/>
        </p:nvSpPr>
        <p:spPr>
          <a:xfrm>
            <a:off x="6296133" y="3110296"/>
            <a:ext cx="1149398" cy="54523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50000"/>
                  </a:schemeClr>
                </a:solidFill>
              </a:rPr>
              <a:t>主动生成</a:t>
            </a:r>
            <a:endParaRPr lang="en-US" altLang="zh-CN" sz="1200" b="1" dirty="0">
              <a:solidFill>
                <a:schemeClr val="tx1">
                  <a:lumMod val="50000"/>
                </a:schemeClr>
              </a:solidFill>
            </a:endParaRPr>
          </a:p>
          <a:p>
            <a:pPr algn="ctr"/>
            <a:r>
              <a:rPr lang="zh-CN" altLang="en-US" sz="1200" b="1" dirty="0">
                <a:solidFill>
                  <a:schemeClr val="tx1">
                    <a:lumMod val="50000"/>
                  </a:schemeClr>
                </a:solidFill>
              </a:rPr>
              <a:t>高效样本</a:t>
            </a:r>
          </a:p>
        </p:txBody>
      </p:sp>
      <p:cxnSp>
        <p:nvCxnSpPr>
          <p:cNvPr id="132" name="直接箭头连接符 131">
            <a:extLst>
              <a:ext uri="{FF2B5EF4-FFF2-40B4-BE49-F238E27FC236}">
                <a16:creationId xmlns:a16="http://schemas.microsoft.com/office/drawing/2014/main" id="{FFB382A1-7FFF-470E-839D-C032D516CD91}"/>
              </a:ext>
            </a:extLst>
          </p:cNvPr>
          <p:cNvCxnSpPr>
            <a:stCxn id="128" idx="2"/>
            <a:endCxn id="129" idx="0"/>
          </p:cNvCxnSpPr>
          <p:nvPr/>
        </p:nvCxnSpPr>
        <p:spPr>
          <a:xfrm>
            <a:off x="5307990" y="3224015"/>
            <a:ext cx="0" cy="134345"/>
          </a:xfrm>
          <a:prstGeom prst="straightConnector1">
            <a:avLst/>
          </a:prstGeom>
          <a:ln>
            <a:solidFill>
              <a:srgbClr val="008C91"/>
            </a:solidFill>
            <a:tailEnd type="triangle"/>
          </a:ln>
        </p:spPr>
        <p:style>
          <a:lnRef idx="1">
            <a:schemeClr val="accent1"/>
          </a:lnRef>
          <a:fillRef idx="0">
            <a:schemeClr val="accent1"/>
          </a:fillRef>
          <a:effectRef idx="0">
            <a:schemeClr val="accent1"/>
          </a:effectRef>
          <a:fontRef idx="minor">
            <a:schemeClr val="tx1"/>
          </a:fontRef>
        </p:style>
      </p:cxnSp>
      <p:sp>
        <p:nvSpPr>
          <p:cNvPr id="133" name="矩形 132">
            <a:extLst>
              <a:ext uri="{FF2B5EF4-FFF2-40B4-BE49-F238E27FC236}">
                <a16:creationId xmlns:a16="http://schemas.microsoft.com/office/drawing/2014/main" id="{9AB7F75D-C601-45D4-A821-97304F241633}"/>
              </a:ext>
            </a:extLst>
          </p:cNvPr>
          <p:cNvSpPr/>
          <p:nvPr/>
        </p:nvSpPr>
        <p:spPr>
          <a:xfrm>
            <a:off x="8265520" y="2965339"/>
            <a:ext cx="928716" cy="373042"/>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50000"/>
                  </a:schemeClr>
                </a:solidFill>
              </a:rPr>
              <a:t>树和熵</a:t>
            </a:r>
            <a:endParaRPr lang="en-US" altLang="zh-CN" sz="1200" b="1" dirty="0">
              <a:solidFill>
                <a:schemeClr val="tx1">
                  <a:lumMod val="50000"/>
                </a:schemeClr>
              </a:solidFill>
            </a:endParaRPr>
          </a:p>
          <a:p>
            <a:pPr algn="ctr"/>
            <a:r>
              <a:rPr lang="zh-CN" altLang="en-US" sz="1200" b="1" dirty="0">
                <a:solidFill>
                  <a:schemeClr val="tx1">
                    <a:lumMod val="50000"/>
                  </a:schemeClr>
                </a:solidFill>
              </a:rPr>
              <a:t>的关系</a:t>
            </a:r>
          </a:p>
        </p:txBody>
      </p:sp>
      <p:sp>
        <p:nvSpPr>
          <p:cNvPr id="134" name="矩形 133">
            <a:extLst>
              <a:ext uri="{FF2B5EF4-FFF2-40B4-BE49-F238E27FC236}">
                <a16:creationId xmlns:a16="http://schemas.microsoft.com/office/drawing/2014/main" id="{ACCBF492-A8A0-40C4-B31E-4E06CFDA6B95}"/>
              </a:ext>
            </a:extLst>
          </p:cNvPr>
          <p:cNvSpPr/>
          <p:nvPr/>
        </p:nvSpPr>
        <p:spPr>
          <a:xfrm>
            <a:off x="8218509" y="3482624"/>
            <a:ext cx="1022738" cy="420968"/>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lumMod val="50000"/>
                  </a:schemeClr>
                </a:solidFill>
              </a:rPr>
              <a:t>Clip</a:t>
            </a:r>
            <a:r>
              <a:rPr lang="zh-CN" altLang="en-US" sz="1100" b="1" dirty="0">
                <a:solidFill>
                  <a:schemeClr val="tx1">
                    <a:lumMod val="50000"/>
                  </a:schemeClr>
                </a:solidFill>
              </a:rPr>
              <a:t>和多样性的关系</a:t>
            </a:r>
          </a:p>
        </p:txBody>
      </p:sp>
      <p:sp>
        <p:nvSpPr>
          <p:cNvPr id="135" name="箭头: 下 134">
            <a:extLst>
              <a:ext uri="{FF2B5EF4-FFF2-40B4-BE49-F238E27FC236}">
                <a16:creationId xmlns:a16="http://schemas.microsoft.com/office/drawing/2014/main" id="{5C887320-49A1-4135-A7A0-88C579AAE00F}"/>
              </a:ext>
            </a:extLst>
          </p:cNvPr>
          <p:cNvSpPr/>
          <p:nvPr/>
        </p:nvSpPr>
        <p:spPr>
          <a:xfrm rot="16200000">
            <a:off x="9323960" y="3217340"/>
            <a:ext cx="249170" cy="281397"/>
          </a:xfrm>
          <a:prstGeom prst="downArrow">
            <a:avLst/>
          </a:prstGeom>
          <a:solidFill>
            <a:schemeClr val="accent2">
              <a:lumMod val="20000"/>
              <a:lumOff val="80000"/>
              <a:alpha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FFFF"/>
              </a:solidFill>
            </a:endParaRPr>
          </a:p>
        </p:txBody>
      </p:sp>
      <p:sp>
        <p:nvSpPr>
          <p:cNvPr id="136" name="矩形 135">
            <a:extLst>
              <a:ext uri="{FF2B5EF4-FFF2-40B4-BE49-F238E27FC236}">
                <a16:creationId xmlns:a16="http://schemas.microsoft.com/office/drawing/2014/main" id="{797B3AD5-DDBC-4D93-871F-488E3CED7B4A}"/>
              </a:ext>
            </a:extLst>
          </p:cNvPr>
          <p:cNvSpPr/>
          <p:nvPr/>
        </p:nvSpPr>
        <p:spPr>
          <a:xfrm>
            <a:off x="9718021" y="3110295"/>
            <a:ext cx="1149398" cy="608901"/>
          </a:xfrm>
          <a:prstGeom prst="rect">
            <a:avLst/>
          </a:prstGeom>
          <a:solidFill>
            <a:schemeClr val="accent2">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lumMod val="50000"/>
                  </a:schemeClr>
                </a:solidFill>
              </a:rPr>
              <a:t>自适应动态</a:t>
            </a:r>
            <a:endParaRPr lang="en-US" altLang="zh-CN" sz="1100" b="1" dirty="0">
              <a:solidFill>
                <a:schemeClr val="tx1">
                  <a:lumMod val="50000"/>
                </a:schemeClr>
              </a:solidFill>
            </a:endParaRPr>
          </a:p>
          <a:p>
            <a:pPr algn="ctr"/>
            <a:r>
              <a:rPr lang="zh-CN" altLang="en-US" sz="1100" b="1" dirty="0">
                <a:solidFill>
                  <a:schemeClr val="tx1">
                    <a:lumMod val="50000"/>
                  </a:schemeClr>
                </a:solidFill>
              </a:rPr>
              <a:t>调整</a:t>
            </a:r>
            <a:r>
              <a:rPr lang="en-US" altLang="zh-CN" sz="1100" b="1" dirty="0">
                <a:solidFill>
                  <a:schemeClr val="tx1">
                    <a:lumMod val="50000"/>
                  </a:schemeClr>
                </a:solidFill>
              </a:rPr>
              <a:t>Clip</a:t>
            </a:r>
            <a:r>
              <a:rPr lang="zh-CN" altLang="en-US" sz="1100" b="1" dirty="0">
                <a:solidFill>
                  <a:schemeClr val="tx1">
                    <a:lumMod val="50000"/>
                  </a:schemeClr>
                </a:solidFill>
              </a:rPr>
              <a:t>平衡正确率和多样性</a:t>
            </a:r>
          </a:p>
        </p:txBody>
      </p:sp>
      <p:cxnSp>
        <p:nvCxnSpPr>
          <p:cNvPr id="137" name="直接箭头连接符 136">
            <a:extLst>
              <a:ext uri="{FF2B5EF4-FFF2-40B4-BE49-F238E27FC236}">
                <a16:creationId xmlns:a16="http://schemas.microsoft.com/office/drawing/2014/main" id="{38250606-1752-41DD-8F2B-500E489EEADA}"/>
              </a:ext>
            </a:extLst>
          </p:cNvPr>
          <p:cNvCxnSpPr>
            <a:cxnSpLocks/>
            <a:stCxn id="133" idx="2"/>
            <a:endCxn id="134" idx="0"/>
          </p:cNvCxnSpPr>
          <p:nvPr/>
        </p:nvCxnSpPr>
        <p:spPr>
          <a:xfrm>
            <a:off x="8729878" y="3338381"/>
            <a:ext cx="0" cy="144243"/>
          </a:xfrm>
          <a:prstGeom prst="straightConnector1">
            <a:avLst/>
          </a:prstGeom>
          <a:ln>
            <a:solidFill>
              <a:srgbClr val="008C91"/>
            </a:solidFill>
            <a:tailEnd type="triangle"/>
          </a:ln>
        </p:spPr>
        <p:style>
          <a:lnRef idx="1">
            <a:schemeClr val="accent1"/>
          </a:lnRef>
          <a:fillRef idx="0">
            <a:schemeClr val="accent1"/>
          </a:fillRef>
          <a:effectRef idx="0">
            <a:schemeClr val="accent1"/>
          </a:effectRef>
          <a:fontRef idx="minor">
            <a:schemeClr val="tx1"/>
          </a:fontRef>
        </p:style>
      </p:cxnSp>
      <p:sp>
        <p:nvSpPr>
          <p:cNvPr id="141" name="内容区域">
            <a:extLst>
              <a:ext uri="{FF2B5EF4-FFF2-40B4-BE49-F238E27FC236}">
                <a16:creationId xmlns:a16="http://schemas.microsoft.com/office/drawing/2014/main" id="{0EA09219-141B-4118-A6ED-D7099F62352C}"/>
              </a:ext>
            </a:extLst>
          </p:cNvPr>
          <p:cNvSpPr/>
          <p:nvPr/>
        </p:nvSpPr>
        <p:spPr>
          <a:xfrm>
            <a:off x="8019009" y="335805"/>
            <a:ext cx="5472097" cy="540854"/>
          </a:xfrm>
          <a:prstGeom prst="rect">
            <a:avLst/>
          </a:prstGeom>
          <a:ln w="38100">
            <a:noFill/>
            <a:custDash>
              <a:ds d="600000" sp="600000"/>
            </a:custDash>
            <a:miter lim="400000"/>
          </a:ln>
        </p:spPr>
        <p:txBody>
          <a:bodyPr lIns="50800" tIns="50800" rIns="50800" bIns="5080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300" dirty="0">
                <a:solidFill>
                  <a:srgbClr val="53585F">
                    <a:lumMod val="60000"/>
                    <a:lumOff val="40000"/>
                  </a:srgbClr>
                </a:solidFill>
                <a:latin typeface="微软雅黑" panose="020B0503020204020204" pitchFamily="34" charset="-122"/>
                <a:ea typeface="微软雅黑" panose="020B0503020204020204" pitchFamily="34" charset="-122"/>
              </a:rPr>
              <a:t>近期</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产出：投稿 </a:t>
            </a:r>
            <a:r>
              <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ICLR 2026 </a:t>
            </a:r>
            <a:r>
              <a:rPr kumimoji="0" lang="zh-CN" altLang="en-US"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rPr>
              <a:t>会议论文</a:t>
            </a:r>
            <a:endParaRPr kumimoji="0" lang="en-US" altLang="zh-CN" sz="1300" b="0" i="0" u="none" strike="noStrike" kern="1200" cap="none" spc="0" normalizeH="0" baseline="0" noProof="0" dirty="0">
              <a:ln>
                <a:noFill/>
              </a:ln>
              <a:solidFill>
                <a:srgbClr val="53585F">
                  <a:lumMod val="60000"/>
                  <a:lumOff val="40000"/>
                </a:srgbClr>
              </a:solidFill>
              <a:effectLst/>
              <a:uLnTx/>
              <a:uFillTx/>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BA1FF0D0-7E45-DCE8-537E-E4B6B606EF9C}"/>
              </a:ext>
            </a:extLst>
          </p:cNvPr>
          <p:cNvGrpSpPr/>
          <p:nvPr/>
        </p:nvGrpSpPr>
        <p:grpSpPr>
          <a:xfrm>
            <a:off x="701037" y="895523"/>
            <a:ext cx="10538461" cy="820045"/>
            <a:chOff x="-525352" y="5807203"/>
            <a:chExt cx="12363684" cy="977046"/>
          </a:xfrm>
        </p:grpSpPr>
        <p:grpSp>
          <p:nvGrpSpPr>
            <p:cNvPr id="4" name="组合 3">
              <a:extLst>
                <a:ext uri="{FF2B5EF4-FFF2-40B4-BE49-F238E27FC236}">
                  <a16:creationId xmlns:a16="http://schemas.microsoft.com/office/drawing/2014/main" id="{A3B0586B-311F-5C69-0FF2-5BACEB2D32A2}"/>
                </a:ext>
              </a:extLst>
            </p:cNvPr>
            <p:cNvGrpSpPr/>
            <p:nvPr/>
          </p:nvGrpSpPr>
          <p:grpSpPr>
            <a:xfrm>
              <a:off x="-511599" y="5852033"/>
              <a:ext cx="6926880" cy="843412"/>
              <a:chOff x="-630371" y="1470847"/>
              <a:chExt cx="6926880" cy="843412"/>
            </a:xfrm>
          </p:grpSpPr>
          <p:sp>
            <p:nvSpPr>
              <p:cNvPr id="9" name="文本框 8">
                <a:extLst>
                  <a:ext uri="{FF2B5EF4-FFF2-40B4-BE49-F238E27FC236}">
                    <a16:creationId xmlns:a16="http://schemas.microsoft.com/office/drawing/2014/main" id="{06FF43E5-E608-E094-BA43-D9AC42E4AA03}"/>
                  </a:ext>
                </a:extLst>
              </p:cNvPr>
              <p:cNvSpPr txBox="1"/>
              <p:nvPr/>
            </p:nvSpPr>
            <p:spPr>
              <a:xfrm>
                <a:off x="-630371" y="1470847"/>
                <a:ext cx="2941694" cy="843412"/>
              </a:xfrm>
              <a:prstGeom prst="rect">
                <a:avLst/>
              </a:prstGeom>
              <a:noFill/>
              <a:ln>
                <a:noFill/>
              </a:ln>
            </p:spPr>
            <p:txBody>
              <a:bodyPr wrap="none" rtlCol="0">
                <a:spAutoFit/>
              </a:bodyPr>
              <a:lstStyle/>
              <a:p>
                <a:pPr algn="ctr"/>
                <a:r>
                  <a:rPr lang="zh-CN" altLang="en-US" sz="2000" b="1" dirty="0">
                    <a:latin typeface="楷体" panose="02010609060101010101" pitchFamily="49" charset="-122"/>
                    <a:ea typeface="楷体" panose="02010609060101010101" pitchFamily="49" charset="-122"/>
                  </a:rPr>
                  <a:t>更高效的</a:t>
                </a:r>
                <a:endParaRPr lang="en-US" altLang="zh-CN" sz="2000" b="1" dirty="0">
                  <a:latin typeface="楷体" panose="02010609060101010101" pitchFamily="49" charset="-122"/>
                  <a:ea typeface="楷体" panose="02010609060101010101" pitchFamily="49" charset="-122"/>
                </a:endParaRPr>
              </a:p>
              <a:p>
                <a:pPr algn="ctr"/>
                <a:r>
                  <a:rPr lang="zh-CN" altLang="en-US" sz="2000" b="1" dirty="0">
                    <a:latin typeface="楷体" panose="02010609060101010101" pitchFamily="49" charset="-122"/>
                    <a:ea typeface="楷体" panose="02010609060101010101" pitchFamily="49" charset="-122"/>
                  </a:rPr>
                  <a:t>大模型强化学习算法</a:t>
                </a:r>
              </a:p>
            </p:txBody>
          </p:sp>
          <p:sp>
            <p:nvSpPr>
              <p:cNvPr id="10" name="矩形 9">
                <a:extLst>
                  <a:ext uri="{FF2B5EF4-FFF2-40B4-BE49-F238E27FC236}">
                    <a16:creationId xmlns:a16="http://schemas.microsoft.com/office/drawing/2014/main" id="{3FD88025-D4A9-56F5-2588-428F56E0DA80}"/>
                  </a:ext>
                </a:extLst>
              </p:cNvPr>
              <p:cNvSpPr/>
              <p:nvPr/>
            </p:nvSpPr>
            <p:spPr>
              <a:xfrm>
                <a:off x="2831471" y="1542639"/>
                <a:ext cx="3465038" cy="726499"/>
              </a:xfrm>
              <a:prstGeom prst="rect">
                <a:avLst/>
              </a:prstGeom>
              <a:solidFill>
                <a:schemeClr val="accent1">
                  <a:lumMod val="60000"/>
                  <a:lumOff val="40000"/>
                  <a:alpha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rPr>
                  <a:t>提升产品的代码问题准确率</a:t>
                </a:r>
              </a:p>
            </p:txBody>
          </p:sp>
        </p:grpSp>
        <p:sp>
          <p:nvSpPr>
            <p:cNvPr id="8" name="矩形: 圆角 7">
              <a:extLst>
                <a:ext uri="{FF2B5EF4-FFF2-40B4-BE49-F238E27FC236}">
                  <a16:creationId xmlns:a16="http://schemas.microsoft.com/office/drawing/2014/main" id="{DE39707F-BAE7-9800-5D6D-1A8FD1EF6CEF}"/>
                </a:ext>
              </a:extLst>
            </p:cNvPr>
            <p:cNvSpPr/>
            <p:nvPr/>
          </p:nvSpPr>
          <p:spPr>
            <a:xfrm>
              <a:off x="-525352" y="5807203"/>
              <a:ext cx="12363684" cy="977046"/>
            </a:xfrm>
            <a:prstGeom prst="roundRect">
              <a:avLst/>
            </a:pr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4E7760F3-2CC7-AD83-0B6E-3665196F7267}"/>
              </a:ext>
            </a:extLst>
          </p:cNvPr>
          <p:cNvSpPr/>
          <p:nvPr/>
        </p:nvSpPr>
        <p:spPr>
          <a:xfrm>
            <a:off x="7466692" y="1000664"/>
            <a:ext cx="2804113" cy="609759"/>
          </a:xfrm>
          <a:prstGeom prst="rect">
            <a:avLst/>
          </a:prstGeom>
          <a:solidFill>
            <a:schemeClr val="accent1">
              <a:lumMod val="60000"/>
              <a:lumOff val="40000"/>
              <a:alpha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rPr>
              <a:t>降低产品的模型训练成本</a:t>
            </a:r>
          </a:p>
        </p:txBody>
      </p:sp>
    </p:spTree>
    <p:extLst>
      <p:ext uri="{BB962C8B-B14F-4D97-AF65-F5344CB8AC3E}">
        <p14:creationId xmlns:p14="http://schemas.microsoft.com/office/powerpoint/2010/main" val="37157377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6608987" cy="540854"/>
          </a:xfrm>
          <a:prstGeom prst="rect">
            <a:avLst/>
          </a:prstGeom>
          <a:ln w="12700">
            <a:miter lim="400000"/>
          </a:ln>
        </p:spPr>
        <p:txBody>
          <a:bodyPr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背景介绍</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3" name="矩形: 圆角 2">
            <a:extLst>
              <a:ext uri="{FF2B5EF4-FFF2-40B4-BE49-F238E27FC236}">
                <a16:creationId xmlns:a16="http://schemas.microsoft.com/office/drawing/2014/main" id="{9658F7CE-A25E-4BFB-BB70-F8932622AE69}"/>
              </a:ext>
            </a:extLst>
          </p:cNvPr>
          <p:cNvSpPr/>
          <p:nvPr/>
        </p:nvSpPr>
        <p:spPr>
          <a:xfrm>
            <a:off x="545232" y="1070804"/>
            <a:ext cx="11165903" cy="590233"/>
          </a:xfrm>
          <a:prstGeom prst="roundRect">
            <a:avLst/>
          </a:prstGeom>
          <a:solidFill>
            <a:schemeClr val="accent1">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强化学习课题一：基于训练难度的课程学习算法</a:t>
            </a:r>
          </a:p>
        </p:txBody>
      </p:sp>
      <p:sp>
        <p:nvSpPr>
          <p:cNvPr id="8" name="矩形: 圆角 7">
            <a:extLst>
              <a:ext uri="{FF2B5EF4-FFF2-40B4-BE49-F238E27FC236}">
                <a16:creationId xmlns:a16="http://schemas.microsoft.com/office/drawing/2014/main" id="{74DF3823-BED2-4904-ADDF-EABAB43D420E}"/>
              </a:ext>
            </a:extLst>
          </p:cNvPr>
          <p:cNvSpPr/>
          <p:nvPr/>
        </p:nvSpPr>
        <p:spPr>
          <a:xfrm>
            <a:off x="545232" y="5621953"/>
            <a:ext cx="11165903" cy="522129"/>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2400" b="1" dirty="0">
                <a:solidFill>
                  <a:srgbClr val="FFFFFF"/>
                </a:solidFill>
                <a:latin typeface="Helvetica Neue Medium"/>
                <a:ea typeface="Helvetica Neue Medium"/>
                <a:cs typeface="Helvetica Neue Medium"/>
                <a:sym typeface="Helvetica Neue Medium"/>
              </a:rPr>
              <a:t>关键问题：什么样的度量可以衡量一个数据的训练难度？</a:t>
            </a:r>
            <a:endPar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内容区域">
            <a:extLst>
              <a:ext uri="{FF2B5EF4-FFF2-40B4-BE49-F238E27FC236}">
                <a16:creationId xmlns:a16="http://schemas.microsoft.com/office/drawing/2014/main" id="{3959CC52-099F-4CE2-9781-16EA0779F683}"/>
              </a:ext>
            </a:extLst>
          </p:cNvPr>
          <p:cNvSpPr/>
          <p:nvPr/>
        </p:nvSpPr>
        <p:spPr>
          <a:xfrm>
            <a:off x="733127" y="2147962"/>
            <a:ext cx="4402013" cy="3877625"/>
          </a:xfrm>
          <a:prstGeom prst="rect">
            <a:avLst/>
          </a:prstGeom>
          <a:ln w="38100">
            <a:noFill/>
            <a:custDash>
              <a:ds d="600000" sp="600000"/>
            </a:custDash>
            <a:miter lim="400000"/>
          </a:ln>
        </p:spPr>
        <p:txBody>
          <a:bodyPr lIns="50800" tIns="50800" rIns="50800" bIns="50800" anchor="t"/>
          <a:lstStyle/>
          <a:p>
            <a:pPr marL="285750" lvl="0" indent="-285750">
              <a:lnSpc>
                <a:spcPct val="150000"/>
              </a:lnSpc>
              <a:buFont typeface="Wingdings" panose="05000000000000000000" pitchFamily="2" charset="2"/>
              <a:buChar char="l"/>
              <a:defRPr/>
            </a:pPr>
            <a:r>
              <a:rPr lang="zh-CN" altLang="en-US" sz="1400" b="1" dirty="0"/>
              <a:t>现有做法</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依靠正确率以及相关指标对数据进筛选，进行从容易（正确率高）到困难（正确率低）的课程学习。</a:t>
            </a:r>
            <a:endParaRPr lang="en-US" altLang="zh-CN" sz="1400" dirty="0"/>
          </a:p>
          <a:p>
            <a:pPr marL="285750" lvl="0" indent="-285750">
              <a:lnSpc>
                <a:spcPct val="150000"/>
              </a:lnSpc>
              <a:buFont typeface="Wingdings" panose="05000000000000000000" pitchFamily="2" charset="2"/>
              <a:buChar char="l"/>
              <a:defRPr/>
            </a:pPr>
            <a:endParaRPr lang="en-US" altLang="zh-CN" sz="1400" b="1" dirty="0"/>
          </a:p>
          <a:p>
            <a:pPr marL="285750" lvl="0" indent="-285750">
              <a:lnSpc>
                <a:spcPct val="150000"/>
              </a:lnSpc>
              <a:buFont typeface="Wingdings" panose="05000000000000000000" pitchFamily="2" charset="2"/>
              <a:buChar char="l"/>
              <a:defRPr/>
            </a:pPr>
            <a:r>
              <a:rPr lang="zh-CN" altLang="en-US" sz="1400" b="1" dirty="0"/>
              <a:t>存在问题</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正确率是一个下游任务指标。而非从模型训练的角度出发。</a:t>
            </a:r>
            <a:endParaRPr lang="en-US" altLang="zh-CN" sz="1400" dirty="0"/>
          </a:p>
          <a:p>
            <a:pPr marL="285750" lvl="0" indent="-285750">
              <a:lnSpc>
                <a:spcPct val="150000"/>
              </a:lnSpc>
              <a:buFont typeface="Wingdings" panose="05000000000000000000" pitchFamily="2" charset="2"/>
              <a:buChar char="l"/>
              <a:defRPr/>
            </a:pPr>
            <a:r>
              <a:rPr lang="zh-CN" altLang="en-US" sz="1400" dirty="0"/>
              <a:t>正确率的高低，无法反映数据训练的难易</a:t>
            </a:r>
            <a:endParaRPr lang="en-US" altLang="zh-CN" sz="1400" dirty="0"/>
          </a:p>
          <a:p>
            <a:pPr marL="285750" lvl="0" indent="-285750">
              <a:lnSpc>
                <a:spcPct val="150000"/>
              </a:lnSpc>
              <a:buFont typeface="Wingdings" panose="05000000000000000000" pitchFamily="2" charset="2"/>
              <a:buChar char="l"/>
              <a:defRPr/>
            </a:pPr>
            <a:endParaRPr lang="en-US" altLang="zh-CN" sz="1400" dirty="0"/>
          </a:p>
        </p:txBody>
      </p:sp>
      <p:pic>
        <p:nvPicPr>
          <p:cNvPr id="4" name="图片 3">
            <a:extLst>
              <a:ext uri="{FF2B5EF4-FFF2-40B4-BE49-F238E27FC236}">
                <a16:creationId xmlns:a16="http://schemas.microsoft.com/office/drawing/2014/main" id="{EB5C0DE3-19B1-018D-3860-B86E4201AB76}"/>
              </a:ext>
            </a:extLst>
          </p:cNvPr>
          <p:cNvPicPr>
            <a:picLocks noChangeAspect="1"/>
          </p:cNvPicPr>
          <p:nvPr/>
        </p:nvPicPr>
        <p:blipFill>
          <a:blip r:embed="rId3"/>
          <a:stretch>
            <a:fillRect/>
          </a:stretch>
        </p:blipFill>
        <p:spPr>
          <a:xfrm>
            <a:off x="5135140" y="1806992"/>
            <a:ext cx="6447116" cy="2465983"/>
          </a:xfrm>
          <a:prstGeom prst="rect">
            <a:avLst/>
          </a:prstGeom>
        </p:spPr>
      </p:pic>
      <p:sp>
        <p:nvSpPr>
          <p:cNvPr id="9" name="内容区域">
            <a:extLst>
              <a:ext uri="{FF2B5EF4-FFF2-40B4-BE49-F238E27FC236}">
                <a16:creationId xmlns:a16="http://schemas.microsoft.com/office/drawing/2014/main" id="{0BDA6F02-7F99-2C1C-0786-90DA6B12FCDD}"/>
              </a:ext>
            </a:extLst>
          </p:cNvPr>
          <p:cNvSpPr/>
          <p:nvPr/>
        </p:nvSpPr>
        <p:spPr>
          <a:xfrm>
            <a:off x="5570245" y="4127396"/>
            <a:ext cx="6444839" cy="2150638"/>
          </a:xfrm>
          <a:prstGeom prst="rect">
            <a:avLst/>
          </a:prstGeom>
          <a:ln w="38100">
            <a:noFill/>
            <a:custDash>
              <a:ds d="600000" sp="600000"/>
            </a:custDash>
            <a:miter lim="400000"/>
          </a:ln>
        </p:spPr>
        <p:txBody>
          <a:bodyPr lIns="50800" tIns="50800" rIns="50800" bIns="50800" anchor="t"/>
          <a:lstStyle/>
          <a:p>
            <a:pPr lvl="0">
              <a:lnSpc>
                <a:spcPct val="150000"/>
              </a:lnSpc>
              <a:defRPr/>
            </a:pPr>
            <a:endParaRPr lang="en-US" altLang="zh-CN" sz="1400" dirty="0"/>
          </a:p>
          <a:p>
            <a:pPr marL="285750" lvl="0" indent="-285750">
              <a:lnSpc>
                <a:spcPct val="150000"/>
              </a:lnSpc>
              <a:buFont typeface="Wingdings" panose="05000000000000000000" pitchFamily="2" charset="2"/>
              <a:buChar char="l"/>
              <a:defRPr/>
            </a:pPr>
            <a:r>
              <a:rPr lang="zh-CN" altLang="en-US" sz="1400" b="1" dirty="0"/>
              <a:t>反例</a:t>
            </a:r>
            <a:r>
              <a:rPr lang="zh-CN" altLang="en-US" sz="1400" dirty="0"/>
              <a:t>：</a:t>
            </a:r>
            <a:endParaRPr lang="en-US" altLang="zh-CN" sz="1400" dirty="0"/>
          </a:p>
          <a:p>
            <a:pPr marL="285750" lvl="0" indent="-285750">
              <a:lnSpc>
                <a:spcPct val="150000"/>
              </a:lnSpc>
              <a:buFont typeface="Wingdings" panose="05000000000000000000" pitchFamily="2" charset="2"/>
              <a:buChar char="l"/>
              <a:defRPr/>
            </a:pPr>
            <a:r>
              <a:rPr lang="zh-CN" altLang="en-US" sz="1400" dirty="0"/>
              <a:t>图 </a:t>
            </a:r>
            <a:r>
              <a:rPr lang="en-US" altLang="zh-CN" sz="1400" dirty="0"/>
              <a:t>b </a:t>
            </a:r>
            <a:r>
              <a:rPr lang="zh-CN" altLang="en-US" sz="1400" dirty="0"/>
              <a:t>所示，有些数据开始正确率提升很大，有些数据最后正确率才提升</a:t>
            </a:r>
            <a:endParaRPr lang="en-US" altLang="zh-CN" sz="1400" dirty="0"/>
          </a:p>
          <a:p>
            <a:pPr marL="285750" lvl="0" indent="-285750">
              <a:lnSpc>
                <a:spcPct val="150000"/>
              </a:lnSpc>
              <a:buFont typeface="Wingdings" panose="05000000000000000000" pitchFamily="2" charset="2"/>
              <a:buChar char="l"/>
              <a:defRPr/>
            </a:pPr>
            <a:r>
              <a:rPr lang="zh-CN" altLang="en-US" sz="1400" dirty="0"/>
              <a:t>只用正确率无法区分这两类数据</a:t>
            </a:r>
            <a:endParaRPr lang="en-US" altLang="zh-CN" sz="1400" dirty="0"/>
          </a:p>
        </p:txBody>
      </p:sp>
    </p:spTree>
    <p:extLst>
      <p:ext uri="{BB962C8B-B14F-4D97-AF65-F5344CB8AC3E}">
        <p14:creationId xmlns:p14="http://schemas.microsoft.com/office/powerpoint/2010/main" val="35934004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762D-3E71-BA58-8078-25FA4F6D72F1}"/>
            </a:ext>
          </a:extLst>
        </p:cNvPr>
        <p:cNvGrpSpPr/>
        <p:nvPr/>
      </p:nvGrpSpPr>
      <p:grpSpPr>
        <a:xfrm>
          <a:off x="0" y="0"/>
          <a:ext cx="0" cy="0"/>
          <a:chOff x="0" y="0"/>
          <a:chExt cx="0" cy="0"/>
        </a:xfrm>
      </p:grpSpPr>
      <p:sp>
        <p:nvSpPr>
          <p:cNvPr id="6" name="标题文本">
            <a:extLst>
              <a:ext uri="{FF2B5EF4-FFF2-40B4-BE49-F238E27FC236}">
                <a16:creationId xmlns:a16="http://schemas.microsoft.com/office/drawing/2014/main" id="{9339EDED-D0BE-7935-03C5-BB3283C9D0C6}"/>
              </a:ext>
            </a:extLst>
          </p:cNvPr>
          <p:cNvSpPr txBox="1"/>
          <p:nvPr/>
        </p:nvSpPr>
        <p:spPr>
          <a:xfrm>
            <a:off x="836544" y="258130"/>
            <a:ext cx="8659585" cy="540854"/>
          </a:xfrm>
          <a:prstGeom prst="rect">
            <a:avLst/>
          </a:prstGeom>
          <a:ln w="12700">
            <a:miter lim="400000"/>
          </a:ln>
        </p:spPr>
        <p:txBody>
          <a:bodyPr wrap="square" lIns="0" tIns="0" rIns="0" bIns="0">
            <a:spAutoFit/>
          </a:bodyPr>
          <a:lstStyle>
            <a:lvl1pPr algn="l" defTabSz="457200">
              <a:lnSpc>
                <a:spcPct val="120000"/>
              </a:lnSpc>
              <a:defRPr sz="6000" b="0">
                <a:latin typeface="+mn-lt"/>
                <a:ea typeface="+mn-ea"/>
                <a:cs typeface="+mn-cs"/>
                <a:sym typeface="腾讯体 W7" panose="020C08030202040F0204" pitchFamily="34" charset="-122"/>
              </a:defRPr>
            </a:lvl1pPr>
          </a:lstStyle>
          <a:p>
            <a:pPr hangingPunct="1">
              <a:defRPr/>
            </a:pPr>
            <a:r>
              <a:rPr lang="zh-CN" altLang="en-US" sz="3200" b="1" dirty="0">
                <a:solidFill>
                  <a:srgbClr val="0060FF"/>
                </a:solidFill>
                <a:latin typeface="腾讯体 W7" panose="020C08030202040F0204" pitchFamily="34" charset="-122"/>
                <a:ea typeface="腾讯体 W7" panose="020C08030202040F0204" pitchFamily="34" charset="-122"/>
                <a:sym typeface="+mn-ea"/>
              </a:rPr>
              <a:t>数学建模</a:t>
            </a:r>
            <a:endParaRPr lang="zh-CN" altLang="en-US" sz="3200" b="1" kern="1200" dirty="0">
              <a:solidFill>
                <a:srgbClr val="0060FF"/>
              </a:solidFill>
              <a:latin typeface="腾讯体 W7" panose="020C08030202040F0204" pitchFamily="34" charset="-122"/>
              <a:ea typeface="腾讯体 W7" panose="020C08030202040F0204" pitchFamily="34" charset="-122"/>
            </a:endParaRPr>
          </a:p>
        </p:txBody>
      </p:sp>
      <p:sp>
        <p:nvSpPr>
          <p:cNvPr id="7" name="流程图: 过程 6">
            <a:extLst>
              <a:ext uri="{FF2B5EF4-FFF2-40B4-BE49-F238E27FC236}">
                <a16:creationId xmlns:a16="http://schemas.microsoft.com/office/drawing/2014/main" id="{0AB553C7-C320-E9CA-9A27-55EA44F6E0BA}"/>
              </a:ext>
            </a:extLst>
          </p:cNvPr>
          <p:cNvSpPr/>
          <p:nvPr/>
        </p:nvSpPr>
        <p:spPr bwMode="auto">
          <a:xfrm>
            <a:off x="457348" y="304882"/>
            <a:ext cx="152396" cy="533386"/>
          </a:xfrm>
          <a:prstGeom prst="flowChartProcess">
            <a:avLst/>
          </a:prstGeom>
          <a:solidFill>
            <a:srgbClr val="0052D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46800" rIns="90000" bIns="46800" numCol="1" rtlCol="0" anchor="t" anchorCtr="0" compatLnSpc="1">
            <a:spAutoFit/>
          </a:bodyPr>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600" b="1" i="0" u="none" strike="noStrike" cap="none" normalizeH="0" baseline="0">
              <a:ln>
                <a:noFill/>
              </a:ln>
              <a:solidFill>
                <a:schemeClr val="tx1"/>
              </a:solidFill>
              <a:effectLst/>
              <a:latin typeface="楷体" panose="02010609060101010101" charset="-122"/>
              <a:ea typeface="楷体" panose="02010609060101010101" charset="-122"/>
              <a:cs typeface="楷体" panose="02010609060101010101" charset="-122"/>
            </a:endParaRPr>
          </a:p>
        </p:txBody>
      </p:sp>
      <p:sp>
        <p:nvSpPr>
          <p:cNvPr id="8" name="矩形: 圆角 7">
            <a:extLst>
              <a:ext uri="{FF2B5EF4-FFF2-40B4-BE49-F238E27FC236}">
                <a16:creationId xmlns:a16="http://schemas.microsoft.com/office/drawing/2014/main" id="{74DF3823-BED2-4904-ADDF-EABAB43D420E}"/>
              </a:ext>
            </a:extLst>
          </p:cNvPr>
          <p:cNvSpPr/>
          <p:nvPr/>
        </p:nvSpPr>
        <p:spPr>
          <a:xfrm>
            <a:off x="513048" y="5406346"/>
            <a:ext cx="11165903" cy="930751"/>
          </a:xfrm>
          <a:prstGeom prst="roundRect">
            <a:avLst/>
          </a:prstGeom>
          <a:solidFill>
            <a:schemeClr val="bg1">
              <a:lumMod val="60000"/>
              <a:lumOff val="4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训练的过程是推理树减枝的过程</a:t>
            </a:r>
            <a:endParaRPr kumimoji="0" lang="en-US" altLang="zh-CN"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固定减枝次数 正确率的提升大小 可以度量 数据训练难度</a:t>
            </a:r>
          </a:p>
        </p:txBody>
      </p:sp>
      <p:pic>
        <p:nvPicPr>
          <p:cNvPr id="21" name="图片 20">
            <a:extLst>
              <a:ext uri="{FF2B5EF4-FFF2-40B4-BE49-F238E27FC236}">
                <a16:creationId xmlns:a16="http://schemas.microsoft.com/office/drawing/2014/main" id="{FE3C5EBD-A2F4-464C-9303-1DDC0A274140}"/>
              </a:ext>
            </a:extLst>
          </p:cNvPr>
          <p:cNvPicPr>
            <a:picLocks noChangeAspect="1"/>
          </p:cNvPicPr>
          <p:nvPr/>
        </p:nvPicPr>
        <p:blipFill>
          <a:blip r:embed="rId3"/>
          <a:stretch>
            <a:fillRect/>
          </a:stretch>
        </p:blipFill>
        <p:spPr>
          <a:xfrm>
            <a:off x="68160" y="1077895"/>
            <a:ext cx="6262800" cy="4124530"/>
          </a:xfrm>
          <a:prstGeom prst="rect">
            <a:avLst/>
          </a:prstGeom>
        </p:spPr>
      </p:pic>
      <p:pic>
        <p:nvPicPr>
          <p:cNvPr id="23" name="图片 22">
            <a:extLst>
              <a:ext uri="{FF2B5EF4-FFF2-40B4-BE49-F238E27FC236}">
                <a16:creationId xmlns:a16="http://schemas.microsoft.com/office/drawing/2014/main" id="{18BA29FA-D933-49CF-90AC-01768CB3F90C}"/>
              </a:ext>
            </a:extLst>
          </p:cNvPr>
          <p:cNvPicPr>
            <a:picLocks noChangeAspect="1"/>
          </p:cNvPicPr>
          <p:nvPr/>
        </p:nvPicPr>
        <p:blipFill>
          <a:blip r:embed="rId4"/>
          <a:stretch>
            <a:fillRect/>
          </a:stretch>
        </p:blipFill>
        <p:spPr>
          <a:xfrm>
            <a:off x="6478634" y="1077895"/>
            <a:ext cx="5546919" cy="4124530"/>
          </a:xfrm>
          <a:prstGeom prst="rect">
            <a:avLst/>
          </a:prstGeom>
        </p:spPr>
      </p:pic>
    </p:spTree>
    <p:extLst>
      <p:ext uri="{BB962C8B-B14F-4D97-AF65-F5344CB8AC3E}">
        <p14:creationId xmlns:p14="http://schemas.microsoft.com/office/powerpoint/2010/main" val="293549924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PP_MARK_KEY" val="9b85db2c-4e6a-40e4-b864-6c2e4087f0ca"/>
  <p:tag name="COMMONDATA" val="eyJoZGlkIjoiZGI1ZmNiODk1M2VlMTYzYzRhMWFmY2UyYmFjYzY2ZjIifQ=="/>
</p:tagLst>
</file>

<file path=ppt/theme/theme1.xml><?xml version="1.0" encoding="utf-8"?>
<a:theme xmlns:a="http://schemas.openxmlformats.org/drawingml/2006/main" name="Gradient">
  <a:themeElements>
    <a:clrScheme name="Gradient">
      <a:dk1>
        <a:srgbClr val="53585F"/>
      </a:dk1>
      <a:lt1>
        <a:srgbClr val="5F3E0C"/>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自定义 2">
      <a:majorFont>
        <a:latin typeface="腾讯体 W7"/>
        <a:ea typeface="腾讯体 W7"/>
        <a:cs typeface=""/>
      </a:majorFont>
      <a:minorFont>
        <a:latin typeface="腾讯体 W3"/>
        <a:ea typeface="腾讯体 W3"/>
        <a:cs typeface=""/>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52D8"/>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chemeClr val="accent6">
                <a:hueOff val="10811956"/>
                <a:satOff val="-58541"/>
                <a:lumOff val="-9733"/>
              </a:schemeClr>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9222</Words>
  <Application>Microsoft Office PowerPoint</Application>
  <PresentationFormat>宽屏</PresentationFormat>
  <Paragraphs>957</Paragraphs>
  <Slides>52</Slides>
  <Notes>51</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52</vt:i4>
      </vt:variant>
    </vt:vector>
  </HeadingPairs>
  <TitlesOfParts>
    <vt:vector size="71" baseType="lpstr">
      <vt:lpstr>-apple-system</vt:lpstr>
      <vt:lpstr>Helvetica Light</vt:lpstr>
      <vt:lpstr>Helvetica Neue</vt:lpstr>
      <vt:lpstr>Helvetica Neue Medium</vt:lpstr>
      <vt:lpstr>等线</vt:lpstr>
      <vt:lpstr>等线 Light</vt:lpstr>
      <vt:lpstr>楷体</vt:lpstr>
      <vt:lpstr>腾讯体 W3</vt:lpstr>
      <vt:lpstr>腾讯体 W7</vt:lpstr>
      <vt:lpstr>微软雅黑</vt:lpstr>
      <vt:lpstr>微软雅黑 Light</vt:lpstr>
      <vt:lpstr>Arial</vt:lpstr>
      <vt:lpstr>Calibri</vt:lpstr>
      <vt:lpstr>Cambria Math</vt:lpstr>
      <vt:lpstr>Helvetica</vt:lpstr>
      <vt:lpstr>Times New Roman</vt:lpstr>
      <vt:lpstr>Wingdings</vt:lpstr>
      <vt:lpstr>Gradient</vt:lpstr>
      <vt:lpstr>自定义设计方案</vt:lpstr>
      <vt:lpstr>王泓 面试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腾讯集团PPT模版</dc:title>
  <dc:creator>lisacao(曹莉莎)</dc:creator>
  <cp:lastModifiedBy>泓 王</cp:lastModifiedBy>
  <cp:revision>245</cp:revision>
  <dcterms:created xsi:type="dcterms:W3CDTF">2021-06-03T01:47:00Z</dcterms:created>
  <dcterms:modified xsi:type="dcterms:W3CDTF">2025-10-20T14:37:08Z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613682A1CD0E4AC68961D2978E6A64C1</vt:lpwstr>
  </property>
  <property fmtid="{D5CDD505-2E9C-101B-9397-08002B2CF9AE}" pid="3" name="KSOProductBuildVer">
    <vt:lpwstr>2052-11.1.0.12763</vt:lpwstr>
  </property>
</Properties>
</file>